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328" r:id="rId2"/>
    <p:sldId id="329" r:id="rId3"/>
    <p:sldId id="331" r:id="rId4"/>
    <p:sldId id="330" r:id="rId5"/>
    <p:sldId id="332" r:id="rId6"/>
    <p:sldId id="311" r:id="rId7"/>
    <p:sldId id="835" r:id="rId8"/>
    <p:sldId id="836" r:id="rId9"/>
    <p:sldId id="304" r:id="rId10"/>
    <p:sldId id="1173" r:id="rId11"/>
    <p:sldId id="833" r:id="rId12"/>
    <p:sldId id="306" r:id="rId13"/>
    <p:sldId id="832" r:id="rId14"/>
    <p:sldId id="1226" r:id="rId15"/>
    <p:sldId id="307" r:id="rId16"/>
    <p:sldId id="1174" r:id="rId17"/>
    <p:sldId id="1175" r:id="rId18"/>
    <p:sldId id="308" r:id="rId19"/>
    <p:sldId id="315" r:id="rId20"/>
    <p:sldId id="1176" r:id="rId21"/>
    <p:sldId id="309" r:id="rId22"/>
    <p:sldId id="1177" r:id="rId23"/>
    <p:sldId id="310" r:id="rId24"/>
    <p:sldId id="1178" r:id="rId25"/>
    <p:sldId id="1203" r:id="rId26"/>
    <p:sldId id="1204" r:id="rId27"/>
    <p:sldId id="1205" r:id="rId28"/>
    <p:sldId id="1202" r:id="rId29"/>
    <p:sldId id="1206" r:id="rId30"/>
    <p:sldId id="986" r:id="rId31"/>
    <p:sldId id="987" r:id="rId32"/>
    <p:sldId id="988" r:id="rId33"/>
    <p:sldId id="989" r:id="rId34"/>
    <p:sldId id="990" r:id="rId35"/>
    <p:sldId id="991" r:id="rId36"/>
    <p:sldId id="992" r:id="rId37"/>
    <p:sldId id="993" r:id="rId38"/>
    <p:sldId id="742" r:id="rId39"/>
    <p:sldId id="1222" r:id="rId40"/>
    <p:sldId id="319" r:id="rId41"/>
    <p:sldId id="257" r:id="rId42"/>
    <p:sldId id="258" r:id="rId43"/>
    <p:sldId id="313" r:id="rId44"/>
    <p:sldId id="259" r:id="rId45"/>
    <p:sldId id="326" r:id="rId46"/>
    <p:sldId id="260" r:id="rId47"/>
    <p:sldId id="320" r:id="rId48"/>
    <p:sldId id="1230" r:id="rId49"/>
    <p:sldId id="261" r:id="rId50"/>
    <p:sldId id="321" r:id="rId51"/>
    <p:sldId id="322" r:id="rId52"/>
    <p:sldId id="262" r:id="rId53"/>
    <p:sldId id="263" r:id="rId54"/>
    <p:sldId id="323" r:id="rId55"/>
    <p:sldId id="265" r:id="rId56"/>
    <p:sldId id="266" r:id="rId57"/>
    <p:sldId id="324" r:id="rId58"/>
    <p:sldId id="325" r:id="rId59"/>
    <p:sldId id="267" r:id="rId60"/>
    <p:sldId id="268" r:id="rId61"/>
    <p:sldId id="269" r:id="rId62"/>
    <p:sldId id="270" r:id="rId63"/>
    <p:sldId id="271" r:id="rId64"/>
    <p:sldId id="272" r:id="rId65"/>
    <p:sldId id="1005" r:id="rId66"/>
    <p:sldId id="1006" r:id="rId67"/>
    <p:sldId id="1007" r:id="rId68"/>
    <p:sldId id="1008" r:id="rId69"/>
    <p:sldId id="1009" r:id="rId70"/>
    <p:sldId id="1010" r:id="rId71"/>
    <p:sldId id="1011" r:id="rId72"/>
    <p:sldId id="1012" r:id="rId73"/>
    <p:sldId id="1013" r:id="rId74"/>
    <p:sldId id="1014" r:id="rId75"/>
    <p:sldId id="274" r:id="rId76"/>
    <p:sldId id="1241" r:id="rId77"/>
    <p:sldId id="347" r:id="rId78"/>
    <p:sldId id="275" r:id="rId79"/>
    <p:sldId id="276" r:id="rId80"/>
    <p:sldId id="277" r:id="rId81"/>
    <p:sldId id="278" r:id="rId82"/>
    <p:sldId id="279" r:id="rId83"/>
    <p:sldId id="280" r:id="rId84"/>
    <p:sldId id="333" r:id="rId85"/>
    <p:sldId id="281" r:id="rId86"/>
    <p:sldId id="338" r:id="rId87"/>
    <p:sldId id="282" r:id="rId88"/>
    <p:sldId id="335" r:id="rId89"/>
    <p:sldId id="336" r:id="rId90"/>
    <p:sldId id="337" r:id="rId91"/>
    <p:sldId id="283" r:id="rId92"/>
    <p:sldId id="340" r:id="rId93"/>
    <p:sldId id="339" r:id="rId94"/>
    <p:sldId id="284" r:id="rId95"/>
    <p:sldId id="285" r:id="rId96"/>
    <p:sldId id="341" r:id="rId97"/>
    <p:sldId id="286" r:id="rId98"/>
    <p:sldId id="287" r:id="rId99"/>
    <p:sldId id="342" r:id="rId100"/>
    <p:sldId id="289" r:id="rId101"/>
    <p:sldId id="291" r:id="rId102"/>
    <p:sldId id="292" r:id="rId103"/>
    <p:sldId id="345" r:id="rId104"/>
    <p:sldId id="293" r:id="rId105"/>
    <p:sldId id="294" r:id="rId106"/>
    <p:sldId id="295" r:id="rId107"/>
    <p:sldId id="296" r:id="rId108"/>
    <p:sldId id="346" r:id="rId109"/>
    <p:sldId id="299" r:id="rId110"/>
    <p:sldId id="300" r:id="rId111"/>
    <p:sldId id="1020" r:id="rId112"/>
    <p:sldId id="1021" r:id="rId113"/>
    <p:sldId id="1022" r:id="rId114"/>
    <p:sldId id="1023" r:id="rId115"/>
    <p:sldId id="1024" r:id="rId116"/>
    <p:sldId id="1025" r:id="rId117"/>
    <p:sldId id="1026" r:id="rId118"/>
    <p:sldId id="1027" r:id="rId119"/>
    <p:sldId id="1028" r:id="rId120"/>
    <p:sldId id="1029" r:id="rId121"/>
    <p:sldId id="1030" r:id="rId122"/>
    <p:sldId id="1031" r:id="rId123"/>
    <p:sldId id="1032" r:id="rId124"/>
    <p:sldId id="1033" r:id="rId125"/>
    <p:sldId id="1034" r:id="rId126"/>
    <p:sldId id="1035" r:id="rId127"/>
    <p:sldId id="1036" r:id="rId128"/>
    <p:sldId id="1037" r:id="rId129"/>
    <p:sldId id="1038" r:id="rId130"/>
    <p:sldId id="1019" r:id="rId1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initials="M" lastIdx="1" clrIdx="0">
    <p:extLst>
      <p:ext uri="{19B8F6BF-5375-455C-9EA6-DF929625EA0E}">
        <p15:presenceInfo xmlns:p15="http://schemas.microsoft.com/office/powerpoint/2012/main" userId="Microsof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31" autoAdjust="0"/>
    <p:restoredTop sz="76463" autoAdjust="0"/>
  </p:normalViewPr>
  <p:slideViewPr>
    <p:cSldViewPr snapToGrid="0">
      <p:cViewPr varScale="1">
        <p:scale>
          <a:sx n="65" d="100"/>
          <a:sy n="65" d="100"/>
        </p:scale>
        <p:origin x="1507"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25086-CA00-4A92-8D6E-633701FBCC70}" type="datetimeFigureOut">
              <a:rPr lang="fr-FR" smtClean="0"/>
              <a:t>05/01/2023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04EED-F814-4823-935C-2E8C1EE4507B}" type="slidenum">
              <a:rPr lang="fr-FR" smtClean="0"/>
              <a:t>‹#›</a:t>
            </a:fld>
            <a:endParaRPr lang="fr-FR"/>
          </a:p>
        </p:txBody>
      </p:sp>
    </p:spTree>
    <p:extLst>
      <p:ext uri="{BB962C8B-B14F-4D97-AF65-F5344CB8AC3E}">
        <p14:creationId xmlns:p14="http://schemas.microsoft.com/office/powerpoint/2010/main" val="260976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004446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endParaRPr lang="fr-FR" dirty="0"/>
              </a:p>
            </p:txBody>
          </p:sp>
        </mc:Choice>
        <mc:Fallback xmlns="">
          <p:sp>
            <p:nvSpPr>
              <p:cNvPr id="3" name="Espace réservé des notes 2"/>
              <p:cNvSpPr>
                <a:spLocks noGrp="1"/>
              </p:cNvSpPr>
              <p:nvPr>
                <p:ph type="body" idx="1"/>
              </p:nvPr>
            </p:nvSpPr>
            <p:spPr/>
            <p:txBody>
              <a:bodyPr/>
              <a:lstStyle/>
              <a:p>
                <a:pPr lvl="0" rtl="0"/>
                <a:r>
                  <a:rPr lang="fr-FR" sz="936" kern="1200" dirty="0" smtClean="0">
                    <a:solidFill>
                      <a:schemeClr val="tx1"/>
                    </a:solidFill>
                    <a:effectLst/>
                    <a:latin typeface="+mn-lt"/>
                    <a:ea typeface="+mn-ea"/>
                    <a:cs typeface="+mn-cs"/>
                  </a:rPr>
                  <a:t>Lorsque la charge agit parallèlement à la section, elle subit un cisaillement :</a:t>
                </a:r>
              </a:p>
              <a:p>
                <a:r>
                  <a:rPr lang="fr-FR" sz="936" kern="1200" dirty="0" smtClean="0">
                    <a:solidFill>
                      <a:schemeClr val="tx1"/>
                    </a:solidFill>
                    <a:effectLst/>
                    <a:latin typeface="+mn-lt"/>
                    <a:ea typeface="+mn-ea"/>
                    <a:cs typeface="+mn-cs"/>
                  </a:rPr>
                  <a:t>Dans la section, on va avoir antagonisme entre la </a:t>
                </a:r>
                <a:r>
                  <a:rPr lang="fr-FR" sz="936" kern="1200" dirty="0" err="1" smtClean="0">
                    <a:solidFill>
                      <a:schemeClr val="tx1"/>
                    </a:solidFill>
                    <a:effectLst/>
                    <a:latin typeface="+mn-lt"/>
                    <a:ea typeface="+mn-ea"/>
                    <a:cs typeface="+mn-cs"/>
                  </a:rPr>
                  <a:t>pertie</a:t>
                </a:r>
                <a:r>
                  <a:rPr lang="fr-FR" sz="936" kern="1200" dirty="0" smtClean="0">
                    <a:solidFill>
                      <a:schemeClr val="tx1"/>
                    </a:solidFill>
                    <a:effectLst/>
                    <a:latin typeface="+mn-lt"/>
                    <a:ea typeface="+mn-ea"/>
                    <a:cs typeface="+mn-cs"/>
                  </a:rPr>
                  <a:t> droite qui veut suivre l’action de son poids et la parties gauche qui s’y oppose (S) </a:t>
                </a:r>
                <a:r>
                  <a:rPr lang="fr-FR" sz="936" kern="1200" dirty="0" err="1" smtClean="0">
                    <a:solidFill>
                      <a:schemeClr val="tx1"/>
                    </a:solidFill>
                    <a:effectLst/>
                    <a:latin typeface="+mn-lt"/>
                    <a:ea typeface="+mn-ea"/>
                    <a:cs typeface="+mn-cs"/>
                  </a:rPr>
                  <a:t>cisaillee</a:t>
                </a:r>
                <a:r>
                  <a:rPr lang="fr-FR" sz="936" kern="1200" dirty="0" smtClean="0">
                    <a:solidFill>
                      <a:schemeClr val="tx1"/>
                    </a:solidFill>
                    <a:effectLst/>
                    <a:latin typeface="+mn-lt"/>
                    <a:ea typeface="+mn-ea"/>
                    <a:cs typeface="+mn-cs"/>
                  </a:rPr>
                  <a:t>.</a:t>
                </a:r>
              </a:p>
              <a:p>
                <a:r>
                  <a:rPr lang="fr-FR" sz="936" kern="1200" dirty="0" smtClean="0">
                    <a:solidFill>
                      <a:schemeClr val="tx1"/>
                    </a:solidFill>
                    <a:effectLst/>
                    <a:latin typeface="+mn-lt"/>
                    <a:ea typeface="+mn-ea"/>
                    <a:cs typeface="+mn-cs"/>
                  </a:rPr>
                  <a:t>Un effort T appliquée parallèlement a une section d’une pièce tend à casser la cohésion des molécules par glissement des deux surfaces sollicitées, l’une par rapport à l’autre (exemple ciseaux)</a:t>
                </a:r>
              </a:p>
              <a:p>
                <a:r>
                  <a:rPr lang="fr-FR" sz="936" kern="1200" dirty="0" smtClean="0">
                    <a:solidFill>
                      <a:schemeClr val="tx1"/>
                    </a:solidFill>
                    <a:effectLst/>
                    <a:latin typeface="+mn-lt"/>
                    <a:ea typeface="+mn-ea"/>
                    <a:cs typeface="+mn-cs"/>
                  </a:rPr>
                  <a:t>Le cisaillement n’est pas une sollicitation perpendiculaire à la section, comme la traction et la compression, mais parallèle à celle-ci.</a:t>
                </a:r>
              </a:p>
              <a:p>
                <a:r>
                  <a:rPr lang="fr-FR" sz="936" kern="1200" dirty="0" smtClean="0">
                    <a:solidFill>
                      <a:schemeClr val="tx1"/>
                    </a:solidFill>
                    <a:effectLst/>
                    <a:latin typeface="+mn-lt"/>
                    <a:ea typeface="+mn-ea"/>
                    <a:cs typeface="+mn-cs"/>
                  </a:rPr>
                  <a:t>Soit une pièce encastrée dans un support ; la contrainte de cisaillement (</a:t>
                </a:r>
                <a:r>
                  <a:rPr lang="fr-FR" sz="936" i="0" kern="1200">
                    <a:solidFill>
                      <a:schemeClr val="tx1"/>
                    </a:solidFill>
                    <a:effectLst/>
                    <a:latin typeface="+mn-lt"/>
                    <a:ea typeface="+mn-ea"/>
                    <a:cs typeface="+mn-cs"/>
                  </a:rPr>
                  <a:t>𝜏</a:t>
                </a:r>
                <a:r>
                  <a:rPr lang="fr-FR" sz="936" kern="1200" dirty="0">
                    <a:solidFill>
                      <a:schemeClr val="tx1"/>
                    </a:solidFill>
                    <a:effectLst/>
                    <a:latin typeface="+mn-lt"/>
                    <a:ea typeface="+mn-ea"/>
                    <a:cs typeface="+mn-cs"/>
                  </a:rPr>
                  <a:t>) </a:t>
                </a:r>
                <a:r>
                  <a:rPr lang="fr-FR" sz="936" kern="1200" dirty="0" err="1">
                    <a:solidFill>
                      <a:schemeClr val="tx1"/>
                    </a:solidFill>
                    <a:effectLst/>
                    <a:latin typeface="+mn-lt"/>
                    <a:ea typeface="+mn-ea"/>
                    <a:cs typeface="+mn-cs"/>
                  </a:rPr>
                  <a:t>generee</a:t>
                </a:r>
                <a:r>
                  <a:rPr lang="fr-FR" sz="936" kern="1200" dirty="0">
                    <a:solidFill>
                      <a:schemeClr val="tx1"/>
                    </a:solidFill>
                    <a:effectLst/>
                    <a:latin typeface="+mn-lt"/>
                    <a:ea typeface="+mn-ea"/>
                    <a:cs typeface="+mn-cs"/>
                  </a:rPr>
                  <a:t> par cette force T dans la section (S) est </a:t>
                </a:r>
                <a:r>
                  <a:rPr lang="fr-FR" sz="936" kern="1200" dirty="0" err="1">
                    <a:solidFill>
                      <a:schemeClr val="tx1"/>
                    </a:solidFill>
                    <a:effectLst/>
                    <a:latin typeface="+mn-lt"/>
                    <a:ea typeface="+mn-ea"/>
                    <a:cs typeface="+mn-cs"/>
                  </a:rPr>
                  <a:t>donnees</a:t>
                </a:r>
                <a:r>
                  <a:rPr lang="fr-FR" sz="936" kern="1200" dirty="0">
                    <a:solidFill>
                      <a:schemeClr val="tx1"/>
                    </a:solidFill>
                    <a:effectLst/>
                    <a:latin typeface="+mn-lt"/>
                    <a:ea typeface="+mn-ea"/>
                    <a:cs typeface="+mn-cs"/>
                  </a:rPr>
                  <a:t> par l’expression :</a:t>
                </a:r>
              </a:p>
              <a:p>
                <a:r>
                  <a:rPr lang="fr-FR" sz="936" i="0" kern="1200">
                    <a:solidFill>
                      <a:schemeClr val="tx1"/>
                    </a:solidFill>
                    <a:effectLst/>
                    <a:latin typeface="+mn-lt"/>
                    <a:ea typeface="+mn-ea"/>
                    <a:cs typeface="+mn-cs"/>
                  </a:rPr>
                  <a:t>𝜏=𝑇/𝑆</a:t>
                </a:r>
                <a:endParaRPr lang="fr-FR" sz="936" kern="1200" dirty="0">
                  <a:solidFill>
                    <a:schemeClr val="tx1"/>
                  </a:solidFill>
                  <a:effectLst/>
                  <a:latin typeface="+mn-lt"/>
                  <a:ea typeface="+mn-ea"/>
                  <a:cs typeface="+mn-cs"/>
                </a:endParaRPr>
              </a:p>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effectLst/>
                    <a:latin typeface="+mn-lt"/>
                    <a:ea typeface="+mn-ea"/>
                    <a:cs typeface="+mn-cs"/>
                  </a:rPr>
                  <a:t>T est appelle l’effort tranchant</a:t>
                </a:r>
              </a:p>
              <a:p>
                <a:endParaRPr lang="fr-FR" sz="936" kern="1200" dirty="0" smtClean="0">
                  <a:solidFill>
                    <a:schemeClr val="tx1"/>
                  </a:solidFill>
                  <a:effectLst/>
                  <a:latin typeface="+mn-lt"/>
                  <a:ea typeface="+mn-ea"/>
                  <a:cs typeface="+mn-cs"/>
                </a:endParaRPr>
              </a:p>
              <a:p>
                <a:endParaRPr lang="fr-FR" dirty="0"/>
              </a:p>
            </p:txBody>
          </p:sp>
        </mc:Fallback>
      </mc:AlternateContent>
    </p:spTree>
    <p:extLst>
      <p:ext uri="{BB962C8B-B14F-4D97-AF65-F5344CB8AC3E}">
        <p14:creationId xmlns:p14="http://schemas.microsoft.com/office/powerpoint/2010/main" val="2000475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résistance d’un matériau est généralement moins bonne au cisaillement qu’en traction. Pour les métaux : τ</a:t>
                </a:r>
                <a:r>
                  <a:rPr lang="fr-FR" sz="1200" kern="1200" baseline="-25000" dirty="0" smtClean="0">
                    <a:solidFill>
                      <a:schemeClr val="tx1"/>
                    </a:solidFill>
                    <a:effectLst/>
                    <a:latin typeface="+mn-lt"/>
                    <a:ea typeface="+mn-ea"/>
                    <a:cs typeface="+mn-cs"/>
                  </a:rPr>
                  <a:t>R</a:t>
                </a:r>
                <a:r>
                  <a:rPr lang="fr-FR" sz="1200" kern="1200" dirty="0" smtClean="0">
                    <a:solidFill>
                      <a:schemeClr val="tx1"/>
                    </a:solidFill>
                    <a:effectLst/>
                    <a:latin typeface="+mn-lt"/>
                    <a:ea typeface="+mn-ea"/>
                    <a:cs typeface="+mn-cs"/>
                  </a:rPr>
                  <a:t>≈3/5 </a:t>
                </a:r>
                <a:r>
                  <a:rPr lang="fr-FR" sz="1200" kern="1200" dirty="0" err="1" smtClean="0">
                    <a:solidFill>
                      <a:schemeClr val="tx1"/>
                    </a:solidFill>
                    <a:effectLst/>
                    <a:latin typeface="+mn-lt"/>
                    <a:ea typeface="+mn-ea"/>
                    <a:cs typeface="+mn-cs"/>
                  </a:rPr>
                  <a:t>σ</a:t>
                </a:r>
                <a:r>
                  <a:rPr lang="fr-FR" sz="1200" kern="1200" baseline="-25000" dirty="0" err="1" smtClean="0">
                    <a:solidFill>
                      <a:schemeClr val="tx1"/>
                    </a:solidFill>
                    <a:effectLst/>
                    <a:latin typeface="+mn-lt"/>
                    <a:ea typeface="+mn-ea"/>
                    <a:cs typeface="+mn-cs"/>
                  </a:rPr>
                  <a:t>R</a:t>
                </a:r>
                <a:r>
                  <a:rPr lang="fr-FR" sz="1200" kern="1200" baseline="-25000" dirty="0" smtClean="0">
                    <a:solidFill>
                      <a:schemeClr val="tx1"/>
                    </a:solidFill>
                    <a:effectLst/>
                    <a:latin typeface="+mn-lt"/>
                    <a:ea typeface="+mn-ea"/>
                    <a:cs typeface="+mn-cs"/>
                  </a:rPr>
                  <a:t>.</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C’est le cas des contraintes s’exerçant sur les rivets, les clous, les filetages des assemblages vissés.</a:t>
                </a:r>
              </a:p>
              <a:p>
                <a:r>
                  <a:rPr lang="fr-FR" sz="1200" kern="1200" dirty="0" smtClean="0">
                    <a:solidFill>
                      <a:schemeClr val="tx1"/>
                    </a:solidFill>
                    <a:effectLst/>
                    <a:latin typeface="+mn-lt"/>
                    <a:ea typeface="+mn-ea"/>
                    <a:cs typeface="+mn-cs"/>
                  </a:rPr>
                  <a:t>En outre l’effort tranchant provoque un moment de flexion sur chaque section :</a:t>
                </a:r>
              </a:p>
              <a:p>
                <a:r>
                  <a:rPr lang="fr-FR" sz="1200" i="0" kern="1200">
                    <a:solidFill>
                      <a:schemeClr val="tx1"/>
                    </a:solidFill>
                    <a:effectLst/>
                    <a:latin typeface="+mn-lt"/>
                    <a:ea typeface="+mn-ea"/>
                    <a:cs typeface="+mn-cs"/>
                  </a:rPr>
                  <a:t>𝑀_𝑓=∫2_0^𝑙▒〖𝑇.𝑑𝑥〗</a:t>
                </a:r>
                <a:endParaRPr lang="fr-FR" sz="1200" kern="1200" dirty="0">
                  <a:solidFill>
                    <a:schemeClr val="tx1"/>
                  </a:solidFill>
                  <a:effectLst/>
                  <a:latin typeface="+mn-lt"/>
                  <a:ea typeface="+mn-ea"/>
                  <a:cs typeface="+mn-cs"/>
                </a:endParaRP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18004EED-F814-4823-935C-2E8C1EE4507B}" type="slidenum">
              <a:rPr lang="fr-FR" smtClean="0"/>
              <a:t>19</a:t>
            </a:fld>
            <a:endParaRPr lang="fr-FR"/>
          </a:p>
        </p:txBody>
      </p:sp>
    </p:spTree>
    <p:extLst>
      <p:ext uri="{BB962C8B-B14F-4D97-AF65-F5344CB8AC3E}">
        <p14:creationId xmlns:p14="http://schemas.microsoft.com/office/powerpoint/2010/main" val="518904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endParaRPr lang="fr-FR" dirty="0"/>
              </a:p>
            </p:txBody>
          </p:sp>
        </mc:Choice>
        <mc:Fallback xmlns="">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Soit une pièce allongée de section ronde ; appliquons une torsion </a:t>
                </a:r>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Toutes les parties de la pièce sont entrainées en rotation, a l’exception du centre de chaque section ; la ligne de tous ces centres est appelée fibre neutre.</a:t>
                </a:r>
              </a:p>
              <a:p>
                <a:r>
                  <a:rPr lang="fr-FR" sz="936" kern="1200" dirty="0">
                    <a:solidFill>
                      <a:schemeClr val="tx1"/>
                    </a:solidFill>
                    <a:effectLst/>
                    <a:latin typeface="+mn-lt"/>
                    <a:ea typeface="+mn-ea"/>
                    <a:cs typeface="+mn-cs"/>
                  </a:rPr>
                  <a:t>Cette sollicitation génère au sein de la pièce une contrainte de cisaillement qui est maximale à l’encastrement et décroit pour devenir nulle à l’extrémité. </a:t>
                </a:r>
              </a:p>
              <a:p>
                <a:r>
                  <a:rPr lang="fr-FR" sz="936" kern="1200" dirty="0">
                    <a:solidFill>
                      <a:schemeClr val="tx1"/>
                    </a:solidFill>
                    <a:effectLst/>
                    <a:latin typeface="+mn-lt"/>
                    <a:ea typeface="+mn-ea"/>
                    <a:cs typeface="+mn-cs"/>
                  </a:rPr>
                  <a:t>Ce cisaillement est maximum en surface et va diminuer en se dirigeant vers le centre, ou il est nul</a:t>
                </a:r>
              </a:p>
              <a:p>
                <a:r>
                  <a:rPr lang="fr-FR" sz="936" kern="1200" dirty="0">
                    <a:solidFill>
                      <a:schemeClr val="tx1"/>
                    </a:solidFill>
                    <a:effectLst/>
                    <a:latin typeface="+mn-lt"/>
                    <a:ea typeface="+mn-ea"/>
                    <a:cs typeface="+mn-cs"/>
                  </a:rPr>
                  <a:t>Dans le domaine élastique, le moment de torsion Mt est proportionnel à l'angle unitaire de torsion θ</a:t>
                </a:r>
              </a:p>
              <a:p>
                <a:r>
                  <a:rPr lang="fr-FR" sz="936" i="0" kern="1200">
                    <a:solidFill>
                      <a:schemeClr val="tx1"/>
                    </a:solidFill>
                    <a:effectLst/>
                    <a:latin typeface="+mn-lt"/>
                    <a:ea typeface="+mn-ea"/>
                    <a:cs typeface="+mn-cs"/>
                  </a:rPr>
                  <a:t>𝜃=𝛼/𝐿</a:t>
                </a:r>
                <a:endParaRPr lang="fr-FR" sz="936" kern="1200" dirty="0">
                  <a:solidFill>
                    <a:schemeClr val="tx1"/>
                  </a:solidFill>
                  <a:effectLst/>
                  <a:latin typeface="+mn-lt"/>
                  <a:ea typeface="+mn-ea"/>
                  <a:cs typeface="+mn-cs"/>
                </a:endParaRPr>
              </a:p>
              <a:p>
                <a:r>
                  <a:rPr lang="fr-FR" sz="936" i="0" kern="1200">
                    <a:solidFill>
                      <a:schemeClr val="tx1"/>
                    </a:solidFill>
                    <a:effectLst/>
                    <a:latin typeface="+mn-lt"/>
                    <a:ea typeface="+mn-ea"/>
                    <a:cs typeface="+mn-cs"/>
                  </a:rPr>
                  <a:t>𝑀_𝑡=𝐺×</a:t>
                </a:r>
                <a:r>
                  <a:rPr lang="fr-FR" sz="936" i="0" kern="1200">
                    <a:solidFill>
                      <a:schemeClr val="tx1"/>
                    </a:solidFill>
                    <a:effectLst/>
                    <a:latin typeface="Cambria Math" panose="02040503050406030204" pitchFamily="18" charset="0"/>
                    <a:ea typeface="+mn-ea"/>
                    <a:cs typeface="+mn-cs"/>
                  </a:rPr>
                  <a:t>𝐼</a:t>
                </a:r>
                <a:r>
                  <a:rPr lang="fr-FR" sz="936" i="0" kern="1200" smtClean="0">
                    <a:solidFill>
                      <a:schemeClr val="tx1"/>
                    </a:solidFill>
                    <a:effectLst/>
                    <a:latin typeface="Cambria Math" panose="02040503050406030204" pitchFamily="18" charset="0"/>
                    <a:ea typeface="+mn-ea"/>
                    <a:cs typeface="+mn-cs"/>
                  </a:rPr>
                  <a:t>_</a:t>
                </a:r>
                <a:r>
                  <a:rPr lang="fr-FR" sz="936" i="0" kern="1200">
                    <a:solidFill>
                      <a:schemeClr val="tx1"/>
                    </a:solidFill>
                    <a:effectLst/>
                    <a:latin typeface="Cambria Math" panose="02040503050406030204" pitchFamily="18" charset="0"/>
                    <a:ea typeface="+mn-ea"/>
                    <a:cs typeface="+mn-cs"/>
                  </a:rPr>
                  <a:t>0</a:t>
                </a:r>
                <a:r>
                  <a:rPr lang="fr-FR" sz="936" i="0" kern="1200">
                    <a:solidFill>
                      <a:schemeClr val="tx1"/>
                    </a:solidFill>
                    <a:effectLst/>
                    <a:latin typeface="+mn-lt"/>
                    <a:ea typeface="+mn-ea"/>
                    <a:cs typeface="+mn-cs"/>
                  </a:rPr>
                  <a:t>×</a:t>
                </a:r>
                <a:r>
                  <a:rPr lang="fr-FR" sz="936" i="0" kern="1200" smtClean="0">
                    <a:solidFill>
                      <a:schemeClr val="tx1"/>
                    </a:solidFill>
                    <a:effectLst/>
                    <a:latin typeface="Cambria Math" panose="02040503050406030204" pitchFamily="18" charset="0"/>
                    <a:ea typeface="+mn-ea"/>
                    <a:cs typeface="+mn-cs"/>
                  </a:rPr>
                  <a:t>𝜃</a:t>
                </a:r>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Mt: moment de torsion (</a:t>
                </a:r>
                <a:r>
                  <a:rPr lang="fr-FR" sz="936" kern="1200" dirty="0" err="1">
                    <a:solidFill>
                      <a:schemeClr val="tx1"/>
                    </a:solidFill>
                    <a:effectLst/>
                    <a:latin typeface="+mn-lt"/>
                    <a:ea typeface="+mn-ea"/>
                    <a:cs typeface="+mn-cs"/>
                  </a:rPr>
                  <a:t>Nmm</a:t>
                </a:r>
                <a:r>
                  <a:rPr lang="fr-FR" sz="936" kern="1200" dirty="0">
                    <a:solidFill>
                      <a:schemeClr val="tx1"/>
                    </a:solidFill>
                    <a:effectLst/>
                    <a:latin typeface="+mn-lt"/>
                    <a:ea typeface="+mn-ea"/>
                    <a:cs typeface="+mn-cs"/>
                  </a:rPr>
                  <a:t>).</a:t>
                </a:r>
              </a:p>
              <a:p>
                <a:r>
                  <a:rPr lang="fr-FR" sz="936" kern="1200" dirty="0">
                    <a:solidFill>
                      <a:schemeClr val="tx1"/>
                    </a:solidFill>
                    <a:effectLst/>
                    <a:latin typeface="+mn-lt"/>
                    <a:ea typeface="+mn-ea"/>
                    <a:cs typeface="+mn-cs"/>
                  </a:rPr>
                  <a:t> G: module d'élasticité transversal (de Coulomb) (</a:t>
                </a:r>
                <a:r>
                  <a:rPr lang="fr-FR" sz="936" kern="1200" dirty="0" err="1">
                    <a:solidFill>
                      <a:schemeClr val="tx1"/>
                    </a:solidFill>
                    <a:effectLst/>
                    <a:latin typeface="+mn-lt"/>
                    <a:ea typeface="+mn-ea"/>
                    <a:cs typeface="+mn-cs"/>
                  </a:rPr>
                  <a:t>MPa</a:t>
                </a:r>
                <a:r>
                  <a:rPr lang="fr-FR" sz="936" kern="1200" dirty="0">
                    <a:solidFill>
                      <a:schemeClr val="tx1"/>
                    </a:solidFill>
                    <a:effectLst/>
                    <a:latin typeface="+mn-lt"/>
                    <a:ea typeface="+mn-ea"/>
                    <a:cs typeface="+mn-cs"/>
                  </a:rPr>
                  <a:t>). : </a:t>
                </a:r>
              </a:p>
              <a:p>
                <a:r>
                  <a:rPr lang="fr-FR" sz="936" kern="1200" dirty="0">
                    <a:solidFill>
                      <a:schemeClr val="tx1"/>
                    </a:solidFill>
                    <a:effectLst/>
                    <a:latin typeface="+mn-lt"/>
                    <a:ea typeface="+mn-ea"/>
                    <a:cs typeface="+mn-cs"/>
                  </a:rPr>
                  <a:t>angle de torsion unitaire (rad/mm).</a:t>
                </a:r>
              </a:p>
              <a:p>
                <a:r>
                  <a:rPr lang="fr-FR" sz="936" kern="1200" dirty="0">
                    <a:solidFill>
                      <a:schemeClr val="tx1"/>
                    </a:solidFill>
                    <a:effectLst/>
                    <a:latin typeface="+mn-lt"/>
                    <a:ea typeface="+mn-ea"/>
                    <a:cs typeface="+mn-cs"/>
                  </a:rPr>
                  <a:t> I0: moment </a:t>
                </a:r>
                <a:r>
                  <a:rPr lang="fr-FR" sz="936" kern="1200" dirty="0" smtClean="0">
                    <a:solidFill>
                      <a:schemeClr val="tx1"/>
                    </a:solidFill>
                    <a:effectLst/>
                    <a:latin typeface="+mn-lt"/>
                    <a:ea typeface="+mn-ea"/>
                    <a:cs typeface="+mn-cs"/>
                  </a:rPr>
                  <a:t>quadratique</a:t>
                </a:r>
                <a:endParaRPr lang="fr-FR" dirty="0"/>
              </a:p>
            </p:txBody>
          </p:sp>
        </mc:Fallback>
      </mc:AlternateContent>
    </p:spTree>
    <p:extLst>
      <p:ext uri="{BB962C8B-B14F-4D97-AF65-F5344CB8AC3E}">
        <p14:creationId xmlns:p14="http://schemas.microsoft.com/office/powerpoint/2010/main" val="1632764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endParaRPr lang="fr-FR" sz="936" kern="1200" dirty="0">
              <a:solidFill>
                <a:schemeClr val="tx1"/>
              </a:solidFill>
              <a:effectLst/>
              <a:latin typeface="+mn-lt"/>
              <a:ea typeface="+mn-ea"/>
              <a:cs typeface="+mn-cs"/>
            </a:endParaRPr>
          </a:p>
          <a:p>
            <a:endParaRPr lang="fr-FR" dirty="0"/>
          </a:p>
        </p:txBody>
      </p:sp>
    </p:spTree>
    <p:extLst>
      <p:ext uri="{BB962C8B-B14F-4D97-AF65-F5344CB8AC3E}">
        <p14:creationId xmlns:p14="http://schemas.microsoft.com/office/powerpoint/2010/main" val="3952565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004EED-F814-4823-935C-2E8C1EE4507B}" type="slidenum">
              <a:rPr lang="fr-FR" smtClean="0"/>
              <a:t>30</a:t>
            </a:fld>
            <a:endParaRPr lang="fr-FR"/>
          </a:p>
        </p:txBody>
      </p:sp>
    </p:spTree>
    <p:extLst>
      <p:ext uri="{BB962C8B-B14F-4D97-AF65-F5344CB8AC3E}">
        <p14:creationId xmlns:p14="http://schemas.microsoft.com/office/powerpoint/2010/main" val="2201425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40</a:t>
            </a:fld>
            <a:endParaRPr lang="fr-FR"/>
          </a:p>
        </p:txBody>
      </p:sp>
    </p:spTree>
    <p:extLst>
      <p:ext uri="{BB962C8B-B14F-4D97-AF65-F5344CB8AC3E}">
        <p14:creationId xmlns:p14="http://schemas.microsoft.com/office/powerpoint/2010/main" val="2101619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41</a:t>
            </a:fld>
            <a:endParaRPr lang="fr-FR"/>
          </a:p>
        </p:txBody>
      </p:sp>
    </p:spTree>
    <p:extLst>
      <p:ext uri="{BB962C8B-B14F-4D97-AF65-F5344CB8AC3E}">
        <p14:creationId xmlns:p14="http://schemas.microsoft.com/office/powerpoint/2010/main" val="3058328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42</a:t>
            </a:fld>
            <a:endParaRPr lang="fr-FR"/>
          </a:p>
        </p:txBody>
      </p:sp>
    </p:spTree>
    <p:extLst>
      <p:ext uri="{BB962C8B-B14F-4D97-AF65-F5344CB8AC3E}">
        <p14:creationId xmlns:p14="http://schemas.microsoft.com/office/powerpoint/2010/main" val="3047130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Désignation normalisée de l’acier :</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43</a:t>
            </a:fld>
            <a:endParaRPr lang="fr-FR"/>
          </a:p>
        </p:txBody>
      </p:sp>
    </p:spTree>
    <p:extLst>
      <p:ext uri="{BB962C8B-B14F-4D97-AF65-F5344CB8AC3E}">
        <p14:creationId xmlns:p14="http://schemas.microsoft.com/office/powerpoint/2010/main" val="1108298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44</a:t>
            </a:fld>
            <a:endParaRPr lang="fr-FR"/>
          </a:p>
        </p:txBody>
      </p:sp>
    </p:spTree>
    <p:extLst>
      <p:ext uri="{BB962C8B-B14F-4D97-AF65-F5344CB8AC3E}">
        <p14:creationId xmlns:p14="http://schemas.microsoft.com/office/powerpoint/2010/main" val="201075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L’élaboration de cours est </a:t>
            </a:r>
            <a:r>
              <a:rPr lang="fr-FR" baseline="0" dirty="0"/>
              <a:t>appuyée sur les références… </a:t>
            </a:r>
            <a:endParaRPr lang="fr-FR" dirty="0"/>
          </a:p>
        </p:txBody>
      </p:sp>
    </p:spTree>
    <p:extLst>
      <p:ext uri="{BB962C8B-B14F-4D97-AF65-F5344CB8AC3E}">
        <p14:creationId xmlns:p14="http://schemas.microsoft.com/office/powerpoint/2010/main" val="1867866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45</a:t>
            </a:fld>
            <a:endParaRPr lang="fr-FR"/>
          </a:p>
        </p:txBody>
      </p:sp>
    </p:spTree>
    <p:extLst>
      <p:ext uri="{BB962C8B-B14F-4D97-AF65-F5344CB8AC3E}">
        <p14:creationId xmlns:p14="http://schemas.microsoft.com/office/powerpoint/2010/main" val="1504539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46</a:t>
            </a:fld>
            <a:endParaRPr lang="fr-FR"/>
          </a:p>
        </p:txBody>
      </p:sp>
    </p:spTree>
    <p:extLst>
      <p:ext uri="{BB962C8B-B14F-4D97-AF65-F5344CB8AC3E}">
        <p14:creationId xmlns:p14="http://schemas.microsoft.com/office/powerpoint/2010/main" val="4263621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49</a:t>
            </a:fld>
            <a:endParaRPr lang="fr-FR"/>
          </a:p>
        </p:txBody>
      </p:sp>
    </p:spTree>
    <p:extLst>
      <p:ext uri="{BB962C8B-B14F-4D97-AF65-F5344CB8AC3E}">
        <p14:creationId xmlns:p14="http://schemas.microsoft.com/office/powerpoint/2010/main" val="1523331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50</a:t>
            </a:fld>
            <a:endParaRPr lang="fr-FR"/>
          </a:p>
        </p:txBody>
      </p:sp>
    </p:spTree>
    <p:extLst>
      <p:ext uri="{BB962C8B-B14F-4D97-AF65-F5344CB8AC3E}">
        <p14:creationId xmlns:p14="http://schemas.microsoft.com/office/powerpoint/2010/main" val="3633701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52</a:t>
            </a:fld>
            <a:endParaRPr lang="fr-FR"/>
          </a:p>
        </p:txBody>
      </p:sp>
    </p:spTree>
    <p:extLst>
      <p:ext uri="{BB962C8B-B14F-4D97-AF65-F5344CB8AC3E}">
        <p14:creationId xmlns:p14="http://schemas.microsoft.com/office/powerpoint/2010/main" val="841173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53</a:t>
            </a:fld>
            <a:endParaRPr lang="fr-FR"/>
          </a:p>
        </p:txBody>
      </p:sp>
    </p:spTree>
    <p:extLst>
      <p:ext uri="{BB962C8B-B14F-4D97-AF65-F5344CB8AC3E}">
        <p14:creationId xmlns:p14="http://schemas.microsoft.com/office/powerpoint/2010/main" val="2801780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54</a:t>
            </a:fld>
            <a:endParaRPr lang="fr-FR"/>
          </a:p>
        </p:txBody>
      </p:sp>
    </p:spTree>
    <p:extLst>
      <p:ext uri="{BB962C8B-B14F-4D97-AF65-F5344CB8AC3E}">
        <p14:creationId xmlns:p14="http://schemas.microsoft.com/office/powerpoint/2010/main" val="3918160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55</a:t>
            </a:fld>
            <a:endParaRPr lang="fr-FR"/>
          </a:p>
        </p:txBody>
      </p:sp>
    </p:spTree>
    <p:extLst>
      <p:ext uri="{BB962C8B-B14F-4D97-AF65-F5344CB8AC3E}">
        <p14:creationId xmlns:p14="http://schemas.microsoft.com/office/powerpoint/2010/main" val="4149751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56</a:t>
            </a:fld>
            <a:endParaRPr lang="fr-FR"/>
          </a:p>
        </p:txBody>
      </p:sp>
    </p:spTree>
    <p:extLst>
      <p:ext uri="{BB962C8B-B14F-4D97-AF65-F5344CB8AC3E}">
        <p14:creationId xmlns:p14="http://schemas.microsoft.com/office/powerpoint/2010/main" val="95087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59</a:t>
            </a:fld>
            <a:endParaRPr lang="fr-FR"/>
          </a:p>
        </p:txBody>
      </p:sp>
    </p:spTree>
    <p:extLst>
      <p:ext uri="{BB962C8B-B14F-4D97-AF65-F5344CB8AC3E}">
        <p14:creationId xmlns:p14="http://schemas.microsoft.com/office/powerpoint/2010/main" val="225176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Ainsi </a:t>
            </a:r>
          </a:p>
        </p:txBody>
      </p:sp>
    </p:spTree>
    <p:extLst>
      <p:ext uri="{BB962C8B-B14F-4D97-AF65-F5344CB8AC3E}">
        <p14:creationId xmlns:p14="http://schemas.microsoft.com/office/powerpoint/2010/main" val="39433561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60</a:t>
            </a:fld>
            <a:endParaRPr lang="fr-FR"/>
          </a:p>
        </p:txBody>
      </p:sp>
    </p:spTree>
    <p:extLst>
      <p:ext uri="{BB962C8B-B14F-4D97-AF65-F5344CB8AC3E}">
        <p14:creationId xmlns:p14="http://schemas.microsoft.com/office/powerpoint/2010/main" val="3016096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61</a:t>
            </a:fld>
            <a:endParaRPr lang="fr-FR"/>
          </a:p>
        </p:txBody>
      </p:sp>
    </p:spTree>
    <p:extLst>
      <p:ext uri="{BB962C8B-B14F-4D97-AF65-F5344CB8AC3E}">
        <p14:creationId xmlns:p14="http://schemas.microsoft.com/office/powerpoint/2010/main" val="2476668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62</a:t>
            </a:fld>
            <a:endParaRPr lang="fr-FR"/>
          </a:p>
        </p:txBody>
      </p:sp>
    </p:spTree>
    <p:extLst>
      <p:ext uri="{BB962C8B-B14F-4D97-AF65-F5344CB8AC3E}">
        <p14:creationId xmlns:p14="http://schemas.microsoft.com/office/powerpoint/2010/main" val="2718366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63</a:t>
            </a:fld>
            <a:endParaRPr lang="fr-FR"/>
          </a:p>
        </p:txBody>
      </p:sp>
    </p:spTree>
    <p:extLst>
      <p:ext uri="{BB962C8B-B14F-4D97-AF65-F5344CB8AC3E}">
        <p14:creationId xmlns:p14="http://schemas.microsoft.com/office/powerpoint/2010/main" val="923214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64</a:t>
            </a:fld>
            <a:endParaRPr lang="fr-FR"/>
          </a:p>
        </p:txBody>
      </p:sp>
    </p:spTree>
    <p:extLst>
      <p:ext uri="{BB962C8B-B14F-4D97-AF65-F5344CB8AC3E}">
        <p14:creationId xmlns:p14="http://schemas.microsoft.com/office/powerpoint/2010/main" val="1307756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2"/>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75</a:t>
            </a:fld>
            <a:endParaRPr lang="fr-FR"/>
          </a:p>
        </p:txBody>
      </p:sp>
    </p:spTree>
    <p:extLst>
      <p:ext uri="{BB962C8B-B14F-4D97-AF65-F5344CB8AC3E}">
        <p14:creationId xmlns:p14="http://schemas.microsoft.com/office/powerpoint/2010/main" val="2197406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77</a:t>
            </a:fld>
            <a:endParaRPr lang="fr-FR"/>
          </a:p>
        </p:txBody>
      </p:sp>
    </p:spTree>
    <p:extLst>
      <p:ext uri="{BB962C8B-B14F-4D97-AF65-F5344CB8AC3E}">
        <p14:creationId xmlns:p14="http://schemas.microsoft.com/office/powerpoint/2010/main" val="359874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78</a:t>
            </a:fld>
            <a:endParaRPr lang="fr-FR"/>
          </a:p>
        </p:txBody>
      </p:sp>
    </p:spTree>
    <p:extLst>
      <p:ext uri="{BB962C8B-B14F-4D97-AF65-F5344CB8AC3E}">
        <p14:creationId xmlns:p14="http://schemas.microsoft.com/office/powerpoint/2010/main" val="2188257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endParaRPr lang="fr-FR" sz="1200" b="1"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79</a:t>
            </a:fld>
            <a:endParaRPr lang="fr-FR"/>
          </a:p>
        </p:txBody>
      </p:sp>
    </p:spTree>
    <p:extLst>
      <p:ext uri="{BB962C8B-B14F-4D97-AF65-F5344CB8AC3E}">
        <p14:creationId xmlns:p14="http://schemas.microsoft.com/office/powerpoint/2010/main" val="415847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80</a:t>
            </a:fld>
            <a:endParaRPr lang="fr-FR"/>
          </a:p>
        </p:txBody>
      </p:sp>
    </p:spTree>
    <p:extLst>
      <p:ext uri="{BB962C8B-B14F-4D97-AF65-F5344CB8AC3E}">
        <p14:creationId xmlns:p14="http://schemas.microsoft.com/office/powerpoint/2010/main" val="1534006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936"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971652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Différents types</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81</a:t>
            </a:fld>
            <a:endParaRPr lang="fr-FR"/>
          </a:p>
        </p:txBody>
      </p:sp>
    </p:spTree>
    <p:extLst>
      <p:ext uri="{BB962C8B-B14F-4D97-AF65-F5344CB8AC3E}">
        <p14:creationId xmlns:p14="http://schemas.microsoft.com/office/powerpoint/2010/main" val="3575612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82</a:t>
            </a:fld>
            <a:endParaRPr lang="fr-FR"/>
          </a:p>
        </p:txBody>
      </p:sp>
    </p:spTree>
    <p:extLst>
      <p:ext uri="{BB962C8B-B14F-4D97-AF65-F5344CB8AC3E}">
        <p14:creationId xmlns:p14="http://schemas.microsoft.com/office/powerpoint/2010/main" val="184109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83</a:t>
            </a:fld>
            <a:endParaRPr lang="fr-FR"/>
          </a:p>
        </p:txBody>
      </p:sp>
    </p:spTree>
    <p:extLst>
      <p:ext uri="{BB962C8B-B14F-4D97-AF65-F5344CB8AC3E}">
        <p14:creationId xmlns:p14="http://schemas.microsoft.com/office/powerpoint/2010/main" val="32591645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Fibres synthétiques ou aramides</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85</a:t>
            </a:fld>
            <a:endParaRPr lang="fr-FR"/>
          </a:p>
        </p:txBody>
      </p:sp>
    </p:spTree>
    <p:extLst>
      <p:ext uri="{BB962C8B-B14F-4D97-AF65-F5344CB8AC3E}">
        <p14:creationId xmlns:p14="http://schemas.microsoft.com/office/powerpoint/2010/main" val="27776711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Fibres synthétiques ou aramides</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86</a:t>
            </a:fld>
            <a:endParaRPr lang="fr-FR"/>
          </a:p>
        </p:txBody>
      </p:sp>
    </p:spTree>
    <p:extLst>
      <p:ext uri="{BB962C8B-B14F-4D97-AF65-F5344CB8AC3E}">
        <p14:creationId xmlns:p14="http://schemas.microsoft.com/office/powerpoint/2010/main" val="164509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Fibres métalloïdiques</a:t>
            </a: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87</a:t>
            </a:fld>
            <a:endParaRPr lang="fr-FR"/>
          </a:p>
        </p:txBody>
      </p:sp>
    </p:spTree>
    <p:extLst>
      <p:ext uri="{BB962C8B-B14F-4D97-AF65-F5344CB8AC3E}">
        <p14:creationId xmlns:p14="http://schemas.microsoft.com/office/powerpoint/2010/main" val="33210461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Fibres métalloïdiques</a:t>
            </a: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88</a:t>
            </a:fld>
            <a:endParaRPr lang="fr-FR"/>
          </a:p>
        </p:txBody>
      </p:sp>
    </p:spTree>
    <p:extLst>
      <p:ext uri="{BB962C8B-B14F-4D97-AF65-F5344CB8AC3E}">
        <p14:creationId xmlns:p14="http://schemas.microsoft.com/office/powerpoint/2010/main" val="3666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Fibres métalloïdiques</a:t>
            </a: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89</a:t>
            </a:fld>
            <a:endParaRPr lang="fr-FR"/>
          </a:p>
        </p:txBody>
      </p:sp>
    </p:spTree>
    <p:extLst>
      <p:ext uri="{BB962C8B-B14F-4D97-AF65-F5344CB8AC3E}">
        <p14:creationId xmlns:p14="http://schemas.microsoft.com/office/powerpoint/2010/main" val="3267661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Fibres métalloïdiques</a:t>
            </a:r>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90</a:t>
            </a:fld>
            <a:endParaRPr lang="fr-FR"/>
          </a:p>
        </p:txBody>
      </p:sp>
    </p:spTree>
    <p:extLst>
      <p:ext uri="{BB962C8B-B14F-4D97-AF65-F5344CB8AC3E}">
        <p14:creationId xmlns:p14="http://schemas.microsoft.com/office/powerpoint/2010/main" val="164988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91</a:t>
            </a:fld>
            <a:endParaRPr lang="fr-FR"/>
          </a:p>
        </p:txBody>
      </p:sp>
    </p:spTree>
    <p:extLst>
      <p:ext uri="{BB962C8B-B14F-4D97-AF65-F5344CB8AC3E}">
        <p14:creationId xmlns:p14="http://schemas.microsoft.com/office/powerpoint/2010/main" val="168000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78719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92</a:t>
            </a:fld>
            <a:endParaRPr lang="fr-FR"/>
          </a:p>
        </p:txBody>
      </p:sp>
    </p:spTree>
    <p:extLst>
      <p:ext uri="{BB962C8B-B14F-4D97-AF65-F5344CB8AC3E}">
        <p14:creationId xmlns:p14="http://schemas.microsoft.com/office/powerpoint/2010/main" val="34857532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kern="1200" dirty="0">
                <a:solidFill>
                  <a:schemeClr val="tx1"/>
                </a:solidFill>
                <a:effectLst/>
                <a:latin typeface="+mn-lt"/>
                <a:ea typeface="+mn-ea"/>
                <a:cs typeface="+mn-cs"/>
              </a:rPr>
              <a:t>Avantages</a:t>
            </a:r>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caractéristiques mécaniques exceptionnelles, résistance à la rupture en traction et compression, </a:t>
            </a:r>
            <a:r>
              <a:rPr lang="fr-FR" sz="1200" kern="1200" dirty="0" err="1">
                <a:solidFill>
                  <a:schemeClr val="tx1"/>
                </a:solidFill>
                <a:effectLst/>
                <a:latin typeface="+mn-lt"/>
                <a:ea typeface="+mn-ea"/>
                <a:cs typeface="+mn-cs"/>
              </a:rPr>
              <a:t>Rr</a:t>
            </a:r>
            <a:r>
              <a:rPr lang="fr-FR" sz="1200" kern="1200" dirty="0">
                <a:solidFill>
                  <a:schemeClr val="tx1"/>
                </a:solidFill>
                <a:effectLst/>
                <a:latin typeface="+mn-lt"/>
                <a:ea typeface="+mn-ea"/>
                <a:cs typeface="+mn-cs"/>
              </a:rPr>
              <a:t> - 350 ;</a:t>
            </a:r>
          </a:p>
          <a:p>
            <a:pPr lvl="0"/>
            <a:r>
              <a:rPr lang="fr-FR" sz="1200" kern="1200" dirty="0">
                <a:solidFill>
                  <a:schemeClr val="tx1"/>
                </a:solidFill>
                <a:effectLst/>
                <a:latin typeface="+mn-lt"/>
                <a:ea typeface="+mn-ea"/>
                <a:cs typeface="+mn-cs"/>
              </a:rPr>
              <a:t>très grande rigidité (E = 42000) ;</a:t>
            </a:r>
          </a:p>
          <a:p>
            <a:pPr lvl="0"/>
            <a:r>
              <a:rPr lang="fr-FR" sz="1200" kern="1200" dirty="0">
                <a:solidFill>
                  <a:schemeClr val="tx1"/>
                </a:solidFill>
                <a:effectLst/>
                <a:latin typeface="+mn-lt"/>
                <a:ea typeface="+mn-ea"/>
                <a:cs typeface="+mn-cs"/>
              </a:rPr>
              <a:t>bon comportement thermique ;</a:t>
            </a:r>
          </a:p>
          <a:p>
            <a:pPr lvl="0"/>
            <a:r>
              <a:rPr lang="fr-FR" sz="1200" kern="1200" dirty="0">
                <a:solidFill>
                  <a:schemeClr val="tx1"/>
                </a:solidFill>
                <a:effectLst/>
                <a:latin typeface="+mn-lt"/>
                <a:ea typeface="+mn-ea"/>
                <a:cs typeface="+mn-cs"/>
              </a:rPr>
              <a:t>bonne adhérence avec les matrices ;</a:t>
            </a:r>
          </a:p>
          <a:p>
            <a:pPr lvl="0"/>
            <a:r>
              <a:rPr lang="fr-FR" sz="1200" kern="1200" dirty="0">
                <a:solidFill>
                  <a:schemeClr val="tx1"/>
                </a:solidFill>
                <a:effectLst/>
                <a:latin typeface="+mn-lt"/>
                <a:ea typeface="+mn-ea"/>
                <a:cs typeface="+mn-cs"/>
              </a:rPr>
              <a:t>bonne tenue à la fatigue et au vieillissement.</a:t>
            </a:r>
          </a:p>
          <a:p>
            <a:r>
              <a:rPr lang="fr-FR" sz="1200" b="1" kern="1200" dirty="0">
                <a:solidFill>
                  <a:schemeClr val="tx1"/>
                </a:solidFill>
                <a:effectLst/>
                <a:latin typeface="+mn-lt"/>
                <a:ea typeface="+mn-ea"/>
                <a:cs typeface="+mn-cs"/>
              </a:rPr>
              <a:t>Inconvénients</a:t>
            </a:r>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mauvaise tenue aux impacts ;</a:t>
            </a:r>
          </a:p>
          <a:p>
            <a:pPr lvl="0"/>
            <a:r>
              <a:rPr lang="fr-FR" sz="1200" kern="1200" dirty="0">
                <a:solidFill>
                  <a:schemeClr val="tx1"/>
                </a:solidFill>
                <a:effectLst/>
                <a:latin typeface="+mn-lt"/>
                <a:ea typeface="+mn-ea"/>
                <a:cs typeface="+mn-cs"/>
              </a:rPr>
              <a:t>usinage difficile ;</a:t>
            </a:r>
          </a:p>
          <a:p>
            <a:pPr lvl="0"/>
            <a:r>
              <a:rPr lang="fr-FR" sz="1200" kern="1200" dirty="0">
                <a:solidFill>
                  <a:schemeClr val="tx1"/>
                </a:solidFill>
                <a:effectLst/>
                <a:latin typeface="+mn-lt"/>
                <a:ea typeface="+mn-ea"/>
                <a:cs typeface="+mn-cs"/>
              </a:rPr>
              <a:t>densité assez importante (σ= 2,7) ;</a:t>
            </a:r>
          </a:p>
          <a:p>
            <a:pPr lvl="0"/>
            <a:r>
              <a:rPr lang="fr-FR" sz="1200" kern="1200" dirty="0">
                <a:solidFill>
                  <a:schemeClr val="tx1"/>
                </a:solidFill>
                <a:effectLst/>
                <a:latin typeface="+mn-lt"/>
                <a:ea typeface="+mn-ea"/>
                <a:cs typeface="+mn-cs"/>
              </a:rPr>
              <a:t>prix très élevé. </a:t>
            </a:r>
          </a:p>
          <a:p>
            <a:r>
              <a:rPr lang="fr-FR" sz="1200" b="1" kern="1200" dirty="0">
                <a:solidFill>
                  <a:schemeClr val="tx1"/>
                </a:solidFill>
                <a:effectLst/>
                <a:latin typeface="+mn-lt"/>
                <a:ea typeface="+mn-ea"/>
                <a:cs typeface="+mn-cs"/>
              </a:rPr>
              <a:t>Applications aéronautiques</a:t>
            </a:r>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disques de compresseurs GTR, carters et volets de tuyère ;</a:t>
            </a:r>
          </a:p>
          <a:p>
            <a:pPr lvl="0"/>
            <a:r>
              <a:rPr lang="fr-FR" sz="1200" kern="1200" dirty="0">
                <a:solidFill>
                  <a:schemeClr val="tx1"/>
                </a:solidFill>
                <a:effectLst/>
                <a:latin typeface="+mn-lt"/>
                <a:ea typeface="+mn-ea"/>
                <a:cs typeface="+mn-cs"/>
              </a:rPr>
              <a:t>stabilisateur F14 (gain de poids en remplacement du titane) ;</a:t>
            </a:r>
          </a:p>
          <a:p>
            <a:pPr lvl="0"/>
            <a:r>
              <a:rPr lang="fr-FR" sz="1200" kern="1200" dirty="0">
                <a:solidFill>
                  <a:schemeClr val="tx1"/>
                </a:solidFill>
                <a:effectLst/>
                <a:latin typeface="+mn-lt"/>
                <a:ea typeface="+mn-ea"/>
                <a:cs typeface="+mn-cs"/>
              </a:rPr>
              <a:t>becs de bord d’attaque du </a:t>
            </a:r>
            <a:r>
              <a:rPr lang="fr-FR" sz="1200" kern="1200" dirty="0" err="1">
                <a:solidFill>
                  <a:schemeClr val="tx1"/>
                </a:solidFill>
                <a:effectLst/>
                <a:latin typeface="+mn-lt"/>
                <a:ea typeface="+mn-ea"/>
                <a:cs typeface="+mn-cs"/>
              </a:rPr>
              <a:t>Lockeed</a:t>
            </a:r>
            <a:r>
              <a:rPr lang="fr-FR" sz="1200" kern="1200" dirty="0">
                <a:solidFill>
                  <a:schemeClr val="tx1"/>
                </a:solidFill>
                <a:effectLst/>
                <a:latin typeface="+mn-lt"/>
                <a:ea typeface="+mn-ea"/>
                <a:cs typeface="+mn-cs"/>
              </a:rPr>
              <a:t> CSA </a:t>
            </a:r>
            <a:r>
              <a:rPr lang="fr-FR" sz="1200" kern="1200" dirty="0" err="1">
                <a:solidFill>
                  <a:schemeClr val="tx1"/>
                </a:solidFill>
                <a:effectLst/>
                <a:latin typeface="+mn-lt"/>
                <a:ea typeface="+mn-ea"/>
                <a:cs typeface="+mn-cs"/>
              </a:rPr>
              <a:t>Galaxy</a:t>
            </a:r>
            <a:r>
              <a:rPr lang="fr-FR" sz="120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93</a:t>
            </a:fld>
            <a:endParaRPr lang="fr-FR"/>
          </a:p>
        </p:txBody>
      </p:sp>
    </p:spTree>
    <p:extLst>
      <p:ext uri="{BB962C8B-B14F-4D97-AF65-F5344CB8AC3E}">
        <p14:creationId xmlns:p14="http://schemas.microsoft.com/office/powerpoint/2010/main" val="8597464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94</a:t>
            </a:fld>
            <a:endParaRPr lang="fr-FR"/>
          </a:p>
        </p:txBody>
      </p:sp>
    </p:spTree>
    <p:extLst>
      <p:ext uri="{BB962C8B-B14F-4D97-AF65-F5344CB8AC3E}">
        <p14:creationId xmlns:p14="http://schemas.microsoft.com/office/powerpoint/2010/main" val="29474739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95</a:t>
            </a:fld>
            <a:endParaRPr lang="fr-FR"/>
          </a:p>
        </p:txBody>
      </p:sp>
    </p:spTree>
    <p:extLst>
      <p:ext uri="{BB962C8B-B14F-4D97-AF65-F5344CB8AC3E}">
        <p14:creationId xmlns:p14="http://schemas.microsoft.com/office/powerpoint/2010/main" val="27065973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96</a:t>
            </a:fld>
            <a:endParaRPr lang="fr-FR"/>
          </a:p>
        </p:txBody>
      </p:sp>
    </p:spTree>
    <p:extLst>
      <p:ext uri="{BB962C8B-B14F-4D97-AF65-F5344CB8AC3E}">
        <p14:creationId xmlns:p14="http://schemas.microsoft.com/office/powerpoint/2010/main" val="1248037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97</a:t>
            </a:fld>
            <a:endParaRPr lang="fr-FR"/>
          </a:p>
        </p:txBody>
      </p:sp>
    </p:spTree>
    <p:extLst>
      <p:ext uri="{BB962C8B-B14F-4D97-AF65-F5344CB8AC3E}">
        <p14:creationId xmlns:p14="http://schemas.microsoft.com/office/powerpoint/2010/main" val="3149004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98</a:t>
            </a:fld>
            <a:endParaRPr lang="fr-FR"/>
          </a:p>
        </p:txBody>
      </p:sp>
    </p:spTree>
    <p:extLst>
      <p:ext uri="{BB962C8B-B14F-4D97-AF65-F5344CB8AC3E}">
        <p14:creationId xmlns:p14="http://schemas.microsoft.com/office/powerpoint/2010/main" val="2527284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99</a:t>
            </a:fld>
            <a:endParaRPr lang="fr-FR"/>
          </a:p>
        </p:txBody>
      </p:sp>
    </p:spTree>
    <p:extLst>
      <p:ext uri="{BB962C8B-B14F-4D97-AF65-F5344CB8AC3E}">
        <p14:creationId xmlns:p14="http://schemas.microsoft.com/office/powerpoint/2010/main" val="18114513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100</a:t>
            </a:fld>
            <a:endParaRPr lang="fr-FR"/>
          </a:p>
        </p:txBody>
      </p:sp>
    </p:spTree>
    <p:extLst>
      <p:ext uri="{BB962C8B-B14F-4D97-AF65-F5344CB8AC3E}">
        <p14:creationId xmlns:p14="http://schemas.microsoft.com/office/powerpoint/2010/main" val="9772467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101</a:t>
            </a:fld>
            <a:endParaRPr lang="fr-FR"/>
          </a:p>
        </p:txBody>
      </p:sp>
    </p:spTree>
    <p:extLst>
      <p:ext uri="{BB962C8B-B14F-4D97-AF65-F5344CB8AC3E}">
        <p14:creationId xmlns:p14="http://schemas.microsoft.com/office/powerpoint/2010/main" val="2995312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4019423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102</a:t>
            </a:fld>
            <a:endParaRPr lang="fr-FR"/>
          </a:p>
        </p:txBody>
      </p:sp>
    </p:spTree>
    <p:extLst>
      <p:ext uri="{BB962C8B-B14F-4D97-AF65-F5344CB8AC3E}">
        <p14:creationId xmlns:p14="http://schemas.microsoft.com/office/powerpoint/2010/main" val="1144286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103</a:t>
            </a:fld>
            <a:endParaRPr lang="fr-FR"/>
          </a:p>
        </p:txBody>
      </p:sp>
    </p:spTree>
    <p:extLst>
      <p:ext uri="{BB962C8B-B14F-4D97-AF65-F5344CB8AC3E}">
        <p14:creationId xmlns:p14="http://schemas.microsoft.com/office/powerpoint/2010/main" val="2003693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104</a:t>
            </a:fld>
            <a:endParaRPr lang="fr-FR"/>
          </a:p>
        </p:txBody>
      </p:sp>
    </p:spTree>
    <p:extLst>
      <p:ext uri="{BB962C8B-B14F-4D97-AF65-F5344CB8AC3E}">
        <p14:creationId xmlns:p14="http://schemas.microsoft.com/office/powerpoint/2010/main" val="27171410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105</a:t>
            </a:fld>
            <a:endParaRPr lang="fr-FR"/>
          </a:p>
        </p:txBody>
      </p:sp>
    </p:spTree>
    <p:extLst>
      <p:ext uri="{BB962C8B-B14F-4D97-AF65-F5344CB8AC3E}">
        <p14:creationId xmlns:p14="http://schemas.microsoft.com/office/powerpoint/2010/main" val="32135056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106</a:t>
            </a:fld>
            <a:endParaRPr lang="fr-FR"/>
          </a:p>
        </p:txBody>
      </p:sp>
    </p:spTree>
    <p:extLst>
      <p:ext uri="{BB962C8B-B14F-4D97-AF65-F5344CB8AC3E}">
        <p14:creationId xmlns:p14="http://schemas.microsoft.com/office/powerpoint/2010/main" val="17594244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107</a:t>
            </a:fld>
            <a:endParaRPr lang="fr-FR"/>
          </a:p>
        </p:txBody>
      </p:sp>
    </p:spTree>
    <p:extLst>
      <p:ext uri="{BB962C8B-B14F-4D97-AF65-F5344CB8AC3E}">
        <p14:creationId xmlns:p14="http://schemas.microsoft.com/office/powerpoint/2010/main" val="21848511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108</a:t>
            </a:fld>
            <a:endParaRPr lang="fr-FR"/>
          </a:p>
        </p:txBody>
      </p:sp>
    </p:spTree>
    <p:extLst>
      <p:ext uri="{BB962C8B-B14F-4D97-AF65-F5344CB8AC3E}">
        <p14:creationId xmlns:p14="http://schemas.microsoft.com/office/powerpoint/2010/main" val="19518480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109</a:t>
            </a:fld>
            <a:endParaRPr lang="fr-FR"/>
          </a:p>
        </p:txBody>
      </p:sp>
    </p:spTree>
    <p:extLst>
      <p:ext uri="{BB962C8B-B14F-4D97-AF65-F5344CB8AC3E}">
        <p14:creationId xmlns:p14="http://schemas.microsoft.com/office/powerpoint/2010/main" val="2783820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004EED-F814-4823-935C-2E8C1EE4507B}" type="slidenum">
              <a:rPr lang="fr-FR" smtClean="0"/>
              <a:t>9</a:t>
            </a:fld>
            <a:endParaRPr lang="fr-FR"/>
          </a:p>
        </p:txBody>
      </p:sp>
    </p:spTree>
    <p:extLst>
      <p:ext uri="{BB962C8B-B14F-4D97-AF65-F5344CB8AC3E}">
        <p14:creationId xmlns:p14="http://schemas.microsoft.com/office/powerpoint/2010/main" val="1202659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endParaRPr lang="fr-FR" dirty="0"/>
              </a:p>
            </p:txBody>
          </p:sp>
        </mc:Choice>
        <mc:Fallback xmlns="">
          <p:sp>
            <p:nvSpPr>
              <p:cNvPr id="3" name="Espace réservé des notes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effectLst/>
                    <a:latin typeface="+mn-lt"/>
                    <a:ea typeface="+mn-ea"/>
                    <a:cs typeface="+mn-cs"/>
                  </a:rPr>
                  <a:t>En relâchant l’effort on constate que la pièce retrouve sa longueur originale</a:t>
                </a:r>
              </a:p>
              <a:p>
                <a:r>
                  <a:rPr lang="fr-FR" sz="936" kern="1200" dirty="0" smtClean="0">
                    <a:solidFill>
                      <a:schemeClr val="tx1"/>
                    </a:solidFill>
                    <a:effectLst/>
                    <a:latin typeface="+mn-lt"/>
                    <a:ea typeface="+mn-ea"/>
                    <a:cs typeface="+mn-cs"/>
                  </a:rPr>
                  <a:t>Si on continu à augmenter les efforts on constate qu’à partir d’une certaine valeur Fe l’élément ne revient plus complètent à sa dimension d’origine une fois l’effort relâché et présente un allongement résiduel.</a:t>
                </a:r>
              </a:p>
              <a:p>
                <a:r>
                  <a:rPr lang="fr-FR" sz="936" kern="1200" dirty="0">
                    <a:solidFill>
                      <a:schemeClr val="tx1"/>
                    </a:solidFill>
                    <a:effectLst/>
                    <a:latin typeface="+mn-lt"/>
                    <a:ea typeface="+mn-ea"/>
                    <a:cs typeface="+mn-cs"/>
                  </a:rPr>
                  <a:t>La contrainte maximale </a:t>
                </a:r>
                <a:r>
                  <a:rPr lang="fr-FR" sz="936" kern="1200" dirty="0" err="1">
                    <a:solidFill>
                      <a:schemeClr val="tx1"/>
                    </a:solidFill>
                    <a:effectLst/>
                    <a:latin typeface="+mn-lt"/>
                    <a:ea typeface="+mn-ea"/>
                    <a:cs typeface="+mn-cs"/>
                  </a:rPr>
                  <a:t>corresond</a:t>
                </a:r>
                <a:r>
                  <a:rPr lang="fr-FR" sz="936" kern="1200" dirty="0">
                    <a:solidFill>
                      <a:schemeClr val="tx1"/>
                    </a:solidFill>
                    <a:effectLst/>
                    <a:latin typeface="+mn-lt"/>
                    <a:ea typeface="+mn-ea"/>
                    <a:cs typeface="+mn-cs"/>
                  </a:rPr>
                  <a:t> a cet effort Fe est </a:t>
                </a:r>
                <a:r>
                  <a:rPr lang="fr-FR" sz="936" kern="1200" dirty="0" err="1">
                    <a:solidFill>
                      <a:schemeClr val="tx1"/>
                    </a:solidFill>
                    <a:effectLst/>
                    <a:latin typeface="+mn-lt"/>
                    <a:ea typeface="+mn-ea"/>
                    <a:cs typeface="+mn-cs"/>
                  </a:rPr>
                  <a:t>appele</a:t>
                </a:r>
                <a:r>
                  <a:rPr lang="fr-FR" sz="936" kern="1200" dirty="0">
                    <a:solidFill>
                      <a:schemeClr val="tx1"/>
                    </a:solidFill>
                    <a:effectLst/>
                    <a:latin typeface="+mn-lt"/>
                    <a:ea typeface="+mn-ea"/>
                    <a:cs typeface="+mn-cs"/>
                  </a:rPr>
                  <a:t> </a:t>
                </a:r>
                <a:r>
                  <a:rPr lang="fr-FR" sz="936" kern="1200" dirty="0" err="1">
                    <a:solidFill>
                      <a:schemeClr val="tx1"/>
                    </a:solidFill>
                    <a:effectLst/>
                    <a:latin typeface="+mn-lt"/>
                    <a:ea typeface="+mn-ea"/>
                    <a:cs typeface="+mn-cs"/>
                  </a:rPr>
                  <a:t>re</a:t>
                </a:r>
                <a:r>
                  <a:rPr lang="fr-FR" sz="936" kern="1200" dirty="0">
                    <a:solidFill>
                      <a:schemeClr val="tx1"/>
                    </a:solidFill>
                    <a:effectLst/>
                    <a:latin typeface="+mn-lt"/>
                    <a:ea typeface="+mn-ea"/>
                    <a:cs typeface="+mn-cs"/>
                  </a:rPr>
                  <a:t> : </a:t>
                </a:r>
                <a:r>
                  <a:rPr lang="fr-FR" sz="936" kern="1200" dirty="0" err="1">
                    <a:solidFill>
                      <a:schemeClr val="tx1"/>
                    </a:solidFill>
                    <a:effectLst/>
                    <a:latin typeface="+mn-lt"/>
                    <a:ea typeface="+mn-ea"/>
                    <a:cs typeface="+mn-cs"/>
                  </a:rPr>
                  <a:t>resistance</a:t>
                </a:r>
                <a:r>
                  <a:rPr lang="fr-FR" sz="936" kern="1200" dirty="0">
                    <a:solidFill>
                      <a:schemeClr val="tx1"/>
                    </a:solidFill>
                    <a:effectLst/>
                    <a:latin typeface="+mn-lt"/>
                    <a:ea typeface="+mn-ea"/>
                    <a:cs typeface="+mn-cs"/>
                  </a:rPr>
                  <a:t> </a:t>
                </a:r>
                <a:r>
                  <a:rPr lang="fr-FR" sz="936" kern="1200" dirty="0" err="1">
                    <a:solidFill>
                      <a:schemeClr val="tx1"/>
                    </a:solidFill>
                    <a:effectLst/>
                    <a:latin typeface="+mn-lt"/>
                    <a:ea typeface="+mn-ea"/>
                    <a:cs typeface="+mn-cs"/>
                  </a:rPr>
                  <a:t>elestique</a:t>
                </a:r>
                <a:r>
                  <a:rPr lang="fr-FR" sz="936" kern="1200" dirty="0">
                    <a:solidFill>
                      <a:schemeClr val="tx1"/>
                    </a:solidFill>
                    <a:effectLst/>
                    <a:latin typeface="+mn-lt"/>
                    <a:ea typeface="+mn-ea"/>
                    <a:cs typeface="+mn-cs"/>
                  </a:rPr>
                  <a:t>.</a:t>
                </a:r>
              </a:p>
              <a:p>
                <a:r>
                  <a:rPr lang="fr-FR" sz="936" kern="1200" dirty="0">
                    <a:solidFill>
                      <a:schemeClr val="tx1"/>
                    </a:solidFill>
                    <a:effectLst/>
                    <a:latin typeface="+mn-lt"/>
                    <a:ea typeface="+mn-ea"/>
                    <a:cs typeface="+mn-cs"/>
                  </a:rPr>
                  <a:t>Phase </a:t>
                </a:r>
                <a:r>
                  <a:rPr lang="fr-FR" sz="936" kern="1200" dirty="0" err="1">
                    <a:solidFill>
                      <a:schemeClr val="tx1"/>
                    </a:solidFill>
                    <a:effectLst/>
                    <a:latin typeface="+mn-lt"/>
                    <a:ea typeface="+mn-ea"/>
                    <a:cs typeface="+mn-cs"/>
                  </a:rPr>
                  <a:t>palstique</a:t>
                </a:r>
                <a:r>
                  <a:rPr lang="fr-FR" sz="936" kern="1200" dirty="0">
                    <a:solidFill>
                      <a:schemeClr val="tx1"/>
                    </a:solidFill>
                    <a:effectLst/>
                    <a:latin typeface="+mn-lt"/>
                    <a:ea typeface="+mn-ea"/>
                    <a:cs typeface="+mn-cs"/>
                  </a:rPr>
                  <a:t> a expliquer </a:t>
                </a:r>
              </a:p>
              <a:p>
                <a:r>
                  <a:rPr lang="fr-FR" sz="936" kern="1200" dirty="0">
                    <a:solidFill>
                      <a:schemeClr val="tx1"/>
                    </a:solidFill>
                    <a:effectLst/>
                    <a:latin typeface="+mn-lt"/>
                    <a:ea typeface="+mn-ea"/>
                    <a:cs typeface="+mn-cs"/>
                  </a:rPr>
                  <a:t>Rupture</a:t>
                </a:r>
              </a:p>
              <a:p>
                <a:r>
                  <a:rPr lang="fr-FR" sz="936" kern="1200" dirty="0">
                    <a:solidFill>
                      <a:schemeClr val="tx1"/>
                    </a:solidFill>
                    <a:effectLst/>
                    <a:latin typeface="+mn-lt"/>
                    <a:ea typeface="+mn-ea"/>
                    <a:cs typeface="+mn-cs"/>
                  </a:rPr>
                  <a:t>E module de </a:t>
                </a:r>
                <a:r>
                  <a:rPr lang="fr-FR" sz="936" kern="1200" dirty="0" err="1">
                    <a:solidFill>
                      <a:schemeClr val="tx1"/>
                    </a:solidFill>
                    <a:effectLst/>
                    <a:latin typeface="+mn-lt"/>
                    <a:ea typeface="+mn-ea"/>
                    <a:cs typeface="+mn-cs"/>
                  </a:rPr>
                  <a:t>young</a:t>
                </a:r>
                <a:r>
                  <a:rPr lang="fr-FR" sz="936" kern="1200" dirty="0">
                    <a:solidFill>
                      <a:schemeClr val="tx1"/>
                    </a:solidFill>
                    <a:effectLst/>
                    <a:latin typeface="+mn-lt"/>
                    <a:ea typeface="+mn-ea"/>
                    <a:cs typeface="+mn-cs"/>
                  </a:rPr>
                  <a:t> </a:t>
                </a:r>
              </a:p>
              <a:p>
                <a:r>
                  <a:rPr lang="fr-FR" sz="936" i="0" kern="1200">
                    <a:solidFill>
                      <a:schemeClr val="tx1"/>
                    </a:solidFill>
                    <a:effectLst/>
                    <a:latin typeface="+mn-lt"/>
                    <a:ea typeface="+mn-ea"/>
                    <a:cs typeface="+mn-cs"/>
                  </a:rPr>
                  <a:t>𝜎=𝐸×𝑖</a:t>
                </a:r>
                <a:endParaRPr lang="fr-FR" sz="936" kern="1200" dirty="0">
                  <a:solidFill>
                    <a:schemeClr val="tx1"/>
                  </a:solidFill>
                  <a:effectLst/>
                  <a:latin typeface="+mn-lt"/>
                  <a:ea typeface="+mn-ea"/>
                  <a:cs typeface="+mn-cs"/>
                </a:endParaRPr>
              </a:p>
              <a:p>
                <a:endParaRPr lang="fr-FR" dirty="0"/>
              </a:p>
            </p:txBody>
          </p:sp>
        </mc:Fallback>
      </mc:AlternateContent>
    </p:spTree>
    <p:extLst>
      <p:ext uri="{BB962C8B-B14F-4D97-AF65-F5344CB8AC3E}">
        <p14:creationId xmlns:p14="http://schemas.microsoft.com/office/powerpoint/2010/main" val="288633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936" kern="1200" dirty="0">
                <a:solidFill>
                  <a:schemeClr val="tx1"/>
                </a:solidFill>
                <a:effectLst/>
                <a:latin typeface="+mn-lt"/>
                <a:ea typeface="+mn-ea"/>
                <a:cs typeface="+mn-cs"/>
              </a:rPr>
              <a:t>A l’instar de ce qui s’est passé en traction, la pièce sollicitée rétrécit proportionnellement aux efforts; conforment à la même équation de la traction</a:t>
            </a:r>
          </a:p>
          <a:p>
            <a:r>
              <a:rPr lang="fr-FR" sz="936" kern="1200" dirty="0">
                <a:solidFill>
                  <a:schemeClr val="tx1"/>
                </a:solidFill>
                <a:effectLst/>
                <a:latin typeface="+mn-lt"/>
                <a:ea typeface="+mn-ea"/>
                <a:cs typeface="+mn-cs"/>
              </a:rPr>
              <a:t>Par contre, en fonction de la dimension de la pièce, une sollicitation en compression entraine :</a:t>
            </a:r>
          </a:p>
          <a:p>
            <a:r>
              <a:rPr lang="fr-FR" sz="936" kern="1200" dirty="0">
                <a:solidFill>
                  <a:schemeClr val="tx1"/>
                </a:solidFill>
                <a:effectLst/>
                <a:latin typeface="+mn-lt"/>
                <a:ea typeface="+mn-ea"/>
                <a:cs typeface="+mn-cs"/>
              </a:rPr>
              <a:t>Soit une pièce épaisse dans un premier temps, un rétrécissement de la pièce, pouvant aller jusqu’à la rupture</a:t>
            </a:r>
          </a:p>
          <a:p>
            <a:r>
              <a:rPr lang="fr-FR" sz="936" kern="1200" dirty="0">
                <a:solidFill>
                  <a:schemeClr val="tx1"/>
                </a:solidFill>
                <a:effectLst/>
                <a:latin typeface="+mn-lt"/>
                <a:ea typeface="+mn-ea"/>
                <a:cs typeface="+mn-cs"/>
              </a:rPr>
              <a:t>Soit par exemple pour une structure dont la longueur est importante par rapport à l’épaisseur, un flambage </a:t>
            </a:r>
          </a:p>
          <a:p>
            <a:endParaRPr lang="fr-FR" sz="936"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On lutte contre le flambage en utilisant des pièces de faible longueur, rayon important et type de liaison bi-encastrée. Pendant un vol stabilisé l’extrados de l’aile est soumis à la compression donc au flambage.</a:t>
            </a:r>
          </a:p>
          <a:p>
            <a:endParaRPr lang="fr-FR" sz="936" kern="1200" dirty="0">
              <a:solidFill>
                <a:schemeClr val="tx1"/>
              </a:solidFill>
              <a:effectLst/>
              <a:latin typeface="+mn-lt"/>
              <a:ea typeface="+mn-ea"/>
              <a:cs typeface="+mn-cs"/>
            </a:endParaRPr>
          </a:p>
          <a:p>
            <a:endParaRPr lang="fr-FR" dirty="0"/>
          </a:p>
        </p:txBody>
      </p:sp>
    </p:spTree>
    <p:extLst>
      <p:ext uri="{BB962C8B-B14F-4D97-AF65-F5344CB8AC3E}">
        <p14:creationId xmlns:p14="http://schemas.microsoft.com/office/powerpoint/2010/main" val="2722246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F634BBBD-952B-4FD2-8E0C-5EB9FE7E6C9A}" type="datetimeFigureOut">
              <a:rPr lang="fr-FR" smtClean="0"/>
              <a:t>05/01/2023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2616274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634BBBD-952B-4FD2-8E0C-5EB9FE7E6C9A}" type="datetimeFigureOut">
              <a:rPr lang="fr-FR" smtClean="0"/>
              <a:t>05/01/2023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962078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634BBBD-952B-4FD2-8E0C-5EB9FE7E6C9A}" type="datetimeFigureOut">
              <a:rPr lang="fr-FR" smtClean="0"/>
              <a:t>05/01/2023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456941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F634BBBD-952B-4FD2-8E0C-5EB9FE7E6C9A}" type="datetimeFigureOut">
              <a:rPr lang="fr-FR" smtClean="0"/>
              <a:t>05/01/2023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1877164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F634BBBD-952B-4FD2-8E0C-5EB9FE7E6C9A}" type="datetimeFigureOut">
              <a:rPr lang="fr-FR" smtClean="0"/>
              <a:t>05/01/2023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956741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F634BBBD-952B-4FD2-8E0C-5EB9FE7E6C9A}" type="datetimeFigureOut">
              <a:rPr lang="fr-FR" smtClean="0"/>
              <a:t>05/01/2023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2206347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F634BBBD-952B-4FD2-8E0C-5EB9FE7E6C9A}" type="datetimeFigureOut">
              <a:rPr lang="fr-FR" smtClean="0"/>
              <a:t>05/01/2023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2881704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F634BBBD-952B-4FD2-8E0C-5EB9FE7E6C9A}" type="datetimeFigureOut">
              <a:rPr lang="fr-FR" smtClean="0"/>
              <a:t>05/01/2023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2756072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634BBBD-952B-4FD2-8E0C-5EB9FE7E6C9A}" type="datetimeFigureOut">
              <a:rPr lang="fr-FR" smtClean="0"/>
              <a:t>05/01/2023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2969391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634BBBD-952B-4FD2-8E0C-5EB9FE7E6C9A}" type="datetimeFigureOut">
              <a:rPr lang="fr-FR" smtClean="0"/>
              <a:t>05/01/2023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3034494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F634BBBD-952B-4FD2-8E0C-5EB9FE7E6C9A}" type="datetimeFigureOut">
              <a:rPr lang="fr-FR" smtClean="0"/>
              <a:t>05/01/2023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737D199A-872B-4692-B16E-B897A52EBF44}" type="slidenum">
              <a:rPr lang="fr-FR" smtClean="0"/>
              <a:t>‹#›</a:t>
            </a:fld>
            <a:endParaRPr lang="fr-FR"/>
          </a:p>
        </p:txBody>
      </p:sp>
    </p:spTree>
    <p:extLst>
      <p:ext uri="{BB962C8B-B14F-4D97-AF65-F5344CB8AC3E}">
        <p14:creationId xmlns:p14="http://schemas.microsoft.com/office/powerpoint/2010/main" val="1373460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4BBBD-952B-4FD2-8E0C-5EB9FE7E6C9A}" type="datetimeFigureOut">
              <a:rPr lang="fr-FR" smtClean="0"/>
              <a:t>05/01/2023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7D199A-872B-4692-B16E-B897A52EBF44}" type="slidenum">
              <a:rPr lang="fr-FR" smtClean="0"/>
              <a:t>‹#›</a:t>
            </a:fld>
            <a:endParaRPr lang="fr-FR"/>
          </a:p>
        </p:txBody>
      </p:sp>
    </p:spTree>
    <p:extLst>
      <p:ext uri="{BB962C8B-B14F-4D97-AF65-F5344CB8AC3E}">
        <p14:creationId xmlns:p14="http://schemas.microsoft.com/office/powerpoint/2010/main" val="2367517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8.jpg"/></Relationships>
</file>

<file path=ppt/slides/_rels/slide10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2.jpg"/></Relationships>
</file>

<file path=ppt/slides/_rels/slide107.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0.png"/></Relationships>
</file>

<file path=ppt/slides/_rels/slide12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upload.wikimedia.org/wikipedia/commons/6/60/IABG_Versuchsaufbau_Airbus_A380_5-1024.jp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g"/></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62.jpg"/></Relationships>
</file>

<file path=ppt/slides/_rels/slide5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8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4.jpg"/></Relationships>
</file>

<file path=ppt/slides/_rels/slide8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8.jp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9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4.jpg"/><Relationship Id="rId5" Type="http://schemas.openxmlformats.org/officeDocument/2006/relationships/image" Target="../media/image103.jpg"/><Relationship Id="rId4" Type="http://schemas.openxmlformats.org/officeDocument/2006/relationships/image" Target="../media/image102.jp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13.jpg"/><Relationship Id="rId4" Type="http://schemas.openxmlformats.org/officeDocument/2006/relationships/image" Target="../media/image1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31175" y="3356669"/>
            <a:ext cx="9464040" cy="1325563"/>
          </a:xfrm>
        </p:spPr>
        <p:style>
          <a:lnRef idx="2">
            <a:schemeClr val="accent2"/>
          </a:lnRef>
          <a:fillRef idx="1">
            <a:schemeClr val="lt1"/>
          </a:fillRef>
          <a:effectRef idx="0">
            <a:schemeClr val="accent2"/>
          </a:effectRef>
          <a:fontRef idx="minor">
            <a:schemeClr val="dk1"/>
          </a:fontRef>
        </p:style>
        <p:txBody>
          <a:bodyPr>
            <a:normAutofit/>
          </a:bodyPr>
          <a:lstStyle/>
          <a:p>
            <a:pPr algn="ctr"/>
            <a:r>
              <a:rPr lang="fr-FR" dirty="0">
                <a:latin typeface="Arial" panose="020B0604020202020204" pitchFamily="34" charset="0"/>
                <a:cs typeface="Arial" panose="020B0604020202020204" pitchFamily="34" charset="0"/>
              </a:rPr>
              <a:t>Alliages et matériaux utilisés en construction aéronautique</a:t>
            </a:r>
          </a:p>
        </p:txBody>
      </p:sp>
      <p:sp>
        <p:nvSpPr>
          <p:cNvPr id="8" name="Espace réservé du numéro de diapositive 7"/>
          <p:cNvSpPr>
            <a:spLocks noGrp="1"/>
          </p:cNvSpPr>
          <p:nvPr>
            <p:ph type="sldNum" sz="quarter" idx="12"/>
          </p:nvPr>
        </p:nvSpPr>
        <p:spPr/>
        <p:txBody>
          <a:bodyPr/>
          <a:lstStyle/>
          <a:p>
            <a:fld id="{52546A5F-30BF-4F18-BDC9-2A645E21CF39}" type="slidenum">
              <a:rPr lang="fr-FR" smtClean="0"/>
              <a:t>1</a:t>
            </a:fld>
            <a:endParaRPr lang="fr-FR" dirty="0"/>
          </a:p>
        </p:txBody>
      </p:sp>
      <p:sp>
        <p:nvSpPr>
          <p:cNvPr id="9" name="Espace réservé de la date 8"/>
          <p:cNvSpPr>
            <a:spLocks noGrp="1"/>
          </p:cNvSpPr>
          <p:nvPr>
            <p:ph type="dt" sz="half" idx="10"/>
          </p:nvPr>
        </p:nvSpPr>
        <p:spPr>
          <a:xfrm>
            <a:off x="8692243" y="5564778"/>
            <a:ext cx="2468880" cy="365125"/>
          </a:xfrm>
        </p:spPr>
        <p:txBody>
          <a:bodyPr/>
          <a:lstStyle/>
          <a:p>
            <a:r>
              <a:rPr lang="fr-FR" sz="2160" dirty="0">
                <a:solidFill>
                  <a:schemeClr val="tx1"/>
                </a:solidFill>
              </a:rPr>
              <a:t>Le </a:t>
            </a:r>
            <a:fld id="{9D305A93-DA51-4F21-B328-3347B313F3EF}" type="datetime1">
              <a:rPr lang="fr-FR" sz="2160">
                <a:solidFill>
                  <a:schemeClr val="tx1"/>
                </a:solidFill>
              </a:rPr>
              <a:t>05/01/2023</a:t>
            </a:fld>
            <a:endParaRPr lang="fr-FR" sz="2160" dirty="0">
              <a:solidFill>
                <a:schemeClr val="tx1"/>
              </a:solidFill>
            </a:endParaRPr>
          </a:p>
        </p:txBody>
      </p:sp>
      <p:pic>
        <p:nvPicPr>
          <p:cNvPr id="6" name="Picture 2"/>
          <p:cNvPicPr>
            <a:picLocks noChangeAspect="1" noChangeArrowheads="1"/>
          </p:cNvPicPr>
          <p:nvPr/>
        </p:nvPicPr>
        <p:blipFill rotWithShape="1">
          <a:blip r:embed="rId3"/>
          <a:srcRect b="56947"/>
          <a:stretch/>
        </p:blipFill>
        <p:spPr bwMode="auto">
          <a:xfrm>
            <a:off x="2884164" y="1217838"/>
            <a:ext cx="6709417" cy="1697558"/>
          </a:xfrm>
          <a:prstGeom prst="rect">
            <a:avLst/>
          </a:prstGeom>
          <a:ln>
            <a:headEnd/>
            <a:tailEnd/>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13341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6DBDD732-40A5-ADAB-C6AD-3CE2899606BC}"/>
              </a:ext>
            </a:extLst>
          </p:cNvPr>
          <p:cNvSpPr>
            <a:spLocks noGrp="1"/>
          </p:cNvSpPr>
          <p:nvPr>
            <p:ph type="sldNum" sz="quarter" idx="12"/>
          </p:nvPr>
        </p:nvSpPr>
        <p:spPr/>
        <p:txBody>
          <a:bodyPr/>
          <a:lstStyle/>
          <a:p>
            <a:fld id="{9B356685-0358-4390-9795-14389027F6F6}" type="slidenum">
              <a:rPr lang="fr-FR" altLang="fr-FR"/>
              <a:pPr/>
              <a:t>10</a:t>
            </a:fld>
            <a:endParaRPr lang="fr-FR" altLang="fr-FR"/>
          </a:p>
        </p:txBody>
      </p:sp>
      <p:sp>
        <p:nvSpPr>
          <p:cNvPr id="1965059" name="Rectangle 3">
            <a:extLst>
              <a:ext uri="{FF2B5EF4-FFF2-40B4-BE49-F238E27FC236}">
                <a16:creationId xmlns:a16="http://schemas.microsoft.com/office/drawing/2014/main" id="{57DB38A1-478D-EA90-0EDE-9E02DBC597A4}"/>
              </a:ext>
            </a:extLst>
          </p:cNvPr>
          <p:cNvSpPr>
            <a:spLocks noGrp="1" noChangeArrowheads="1"/>
          </p:cNvSpPr>
          <p:nvPr>
            <p:ph type="body" idx="1"/>
          </p:nvPr>
        </p:nvSpPr>
        <p:spPr>
          <a:xfrm>
            <a:off x="820882" y="3848787"/>
            <a:ext cx="9271181" cy="1267154"/>
          </a:xfrm>
        </p:spPr>
        <p:style>
          <a:lnRef idx="2">
            <a:schemeClr val="accent1"/>
          </a:lnRef>
          <a:fillRef idx="1">
            <a:schemeClr val="lt1"/>
          </a:fillRef>
          <a:effectRef idx="0">
            <a:schemeClr val="accent1"/>
          </a:effectRef>
          <a:fontRef idx="minor">
            <a:schemeClr val="dk1"/>
          </a:fontRef>
        </p:style>
        <p:txBody>
          <a:bodyPr>
            <a:noAutofit/>
          </a:bodyPr>
          <a:lstStyle/>
          <a:p>
            <a:r>
              <a:rPr lang="fr-FR" altLang="fr-FR" sz="2000" dirty="0">
                <a:solidFill>
                  <a:schemeClr val="tx1"/>
                </a:solidFill>
              </a:rPr>
              <a:t>Les efforts appliqués tendent à allonger la pièce suivant son axe.</a:t>
            </a:r>
          </a:p>
          <a:p>
            <a:r>
              <a:rPr lang="fr-FR" altLang="fr-FR" sz="2000" dirty="0">
                <a:solidFill>
                  <a:schemeClr val="tx1"/>
                </a:solidFill>
              </a:rPr>
              <a:t>Le rapport de la charge sur la section de la pièce s'appelle la contrainte. </a:t>
            </a:r>
          </a:p>
          <a:p>
            <a:r>
              <a:rPr lang="fr-FR" altLang="fr-FR" sz="2000" dirty="0">
                <a:solidFill>
                  <a:schemeClr val="tx1"/>
                </a:solidFill>
              </a:rPr>
              <a:t>Elle est normale à la section s.    </a:t>
            </a:r>
          </a:p>
        </p:txBody>
      </p:sp>
      <p:sp>
        <p:nvSpPr>
          <p:cNvPr id="1965064" name="Rectangle 8">
            <a:extLst>
              <a:ext uri="{FF2B5EF4-FFF2-40B4-BE49-F238E27FC236}">
                <a16:creationId xmlns:a16="http://schemas.microsoft.com/office/drawing/2014/main" id="{B698228B-C344-ABAA-7D0C-F51BB3AA6389}"/>
              </a:ext>
            </a:extLst>
          </p:cNvPr>
          <p:cNvSpPr>
            <a:spLocks noChangeArrowheads="1"/>
          </p:cNvSpPr>
          <p:nvPr/>
        </p:nvSpPr>
        <p:spPr bwMode="auto">
          <a:xfrm>
            <a:off x="3011848" y="-703550"/>
            <a:ext cx="57428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fr-FR" altLang="fr-FR" sz="1600"/>
              <a:t>Expliquez le phénomène de la traction –Comment est elle définie ?</a:t>
            </a:r>
          </a:p>
          <a:p>
            <a:pPr algn="ctr" eaLnBrk="0" hangingPunct="0"/>
            <a:r>
              <a:rPr lang="fr-FR" altLang="fr-FR" sz="1600"/>
              <a:t>Faites un diagramme explicatif de cette contrainte (loi de Hook)-</a:t>
            </a:r>
          </a:p>
        </p:txBody>
      </p:sp>
      <p:pic>
        <p:nvPicPr>
          <p:cNvPr id="9" name="Image 8">
            <a:extLst>
              <a:ext uri="{FF2B5EF4-FFF2-40B4-BE49-F238E27FC236}">
                <a16:creationId xmlns:a16="http://schemas.microsoft.com/office/drawing/2014/main" id="{9BFB591F-9264-ECB9-DD19-0FD22FEBC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175" y="1018803"/>
            <a:ext cx="7761727" cy="2682239"/>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4BE6AB3-BE84-7C6B-3DB4-694B36CB4730}"/>
                  </a:ext>
                </a:extLst>
              </p:cNvPr>
              <p:cNvSpPr/>
              <p:nvPr/>
            </p:nvSpPr>
            <p:spPr>
              <a:xfrm>
                <a:off x="820882" y="5194522"/>
                <a:ext cx="6431376" cy="541623"/>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fr-FR" sz="2000" dirty="0">
                    <a:latin typeface="Arial" panose="020B0604020202020204" pitchFamily="34" charset="0"/>
                    <a:ea typeface="Calibri" panose="020F0502020204030204" pitchFamily="34" charset="0"/>
                    <a:cs typeface="Arial" panose="020B0604020202020204" pitchFamily="34" charset="0"/>
                  </a:rPr>
                  <a:t>Allongement relatif (Déformation)	             </a:t>
                </a:r>
                <a:r>
                  <a:rPr lang="fr-FR" sz="2000" b="1" dirty="0">
                    <a:latin typeface="Arial" panose="020B0604020202020204" pitchFamily="34" charset="0"/>
                    <a:ea typeface="Calibri" panose="020F0502020204030204" pitchFamily="34" charset="0"/>
                    <a:cs typeface="Arial" panose="020B0604020202020204" pitchFamily="34" charset="0"/>
                  </a:rPr>
                  <a:t> </a:t>
                </a:r>
                <a14:m>
                  <m:oMath xmlns:m="http://schemas.openxmlformats.org/officeDocument/2006/math">
                    <m:r>
                      <a:rPr lang="fr-FR" sz="2000" b="1" i="1">
                        <a:latin typeface="Cambria Math" panose="02040503050406030204" pitchFamily="18" charset="0"/>
                        <a:ea typeface="Cambria Math" panose="02040503050406030204" pitchFamily="18" charset="0"/>
                      </a:rPr>
                      <m:t>𝝐</m:t>
                    </m:r>
                    <m:r>
                      <a:rPr lang="fr-FR" sz="2000" b="1">
                        <a:latin typeface="Cambria Math" panose="02040503050406030204" pitchFamily="18" charset="0"/>
                      </a:rPr>
                      <m:t>=</m:t>
                    </m:r>
                    <m:f>
                      <m:fPr>
                        <m:ctrlPr>
                          <a:rPr lang="fr-FR" sz="2000" b="1" i="1">
                            <a:latin typeface="Cambria Math" panose="02040503050406030204" pitchFamily="18" charset="0"/>
                          </a:rPr>
                        </m:ctrlPr>
                      </m:fPr>
                      <m:num>
                        <m:r>
                          <a:rPr lang="fr-FR" sz="2000" b="1">
                            <a:latin typeface="Cambria Math" panose="02040503050406030204" pitchFamily="18" charset="0"/>
                          </a:rPr>
                          <m:t>∆</m:t>
                        </m:r>
                        <m:r>
                          <a:rPr lang="fr-FR" sz="2000" b="1" i="1">
                            <a:latin typeface="Cambria Math" panose="02040503050406030204" pitchFamily="18" charset="0"/>
                          </a:rPr>
                          <m:t>𝒍</m:t>
                        </m:r>
                      </m:num>
                      <m:den>
                        <m:r>
                          <a:rPr lang="fr-FR" sz="2000" b="1" i="1">
                            <a:latin typeface="Cambria Math" panose="02040503050406030204" pitchFamily="18" charset="0"/>
                          </a:rPr>
                          <m:t>𝒍</m:t>
                        </m:r>
                      </m:den>
                    </m:f>
                  </m:oMath>
                </a14:m>
                <a:endParaRPr lang="fr-FR" sz="2000" b="1" dirty="0">
                  <a:latin typeface="Arial" panose="020B0604020202020204" pitchFamily="34" charset="0"/>
                  <a:ea typeface="Calibri" panose="020F0502020204030204" pitchFamily="34" charset="0"/>
                  <a:cs typeface="Arial" panose="020B0604020202020204" pitchFamily="34" charset="0"/>
                </a:endParaRPr>
              </a:p>
            </p:txBody>
          </p:sp>
        </mc:Choice>
        <mc:Fallback xmlns="">
          <p:sp>
            <p:nvSpPr>
              <p:cNvPr id="12" name="Rectangle 11">
                <a:extLst>
                  <a:ext uri="{FF2B5EF4-FFF2-40B4-BE49-F238E27FC236}">
                    <a16:creationId xmlns:a16="http://schemas.microsoft.com/office/drawing/2014/main" id="{84BE6AB3-BE84-7C6B-3DB4-694B36CB4730}"/>
                  </a:ext>
                </a:extLst>
              </p:cNvPr>
              <p:cNvSpPr>
                <a:spLocks noRot="1" noChangeAspect="1" noMove="1" noResize="1" noEditPoints="1" noAdjustHandles="1" noChangeArrowheads="1" noChangeShapeType="1" noTextEdit="1"/>
              </p:cNvSpPr>
              <p:nvPr/>
            </p:nvSpPr>
            <p:spPr>
              <a:xfrm>
                <a:off x="820882" y="5194522"/>
                <a:ext cx="6431376" cy="541623"/>
              </a:xfrm>
              <a:prstGeom prst="rect">
                <a:avLst/>
              </a:prstGeom>
              <a:blipFill>
                <a:blip r:embed="rId3"/>
                <a:stretch>
                  <a:fillRect l="-946" b="-54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BDDC090-060D-2C40-C1D0-D33FB4AC699F}"/>
                  </a:ext>
                </a:extLst>
              </p:cNvPr>
              <p:cNvSpPr/>
              <p:nvPr/>
            </p:nvSpPr>
            <p:spPr>
              <a:xfrm>
                <a:off x="838200" y="5856811"/>
                <a:ext cx="6670113" cy="53546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fr-FR" sz="2000" dirty="0">
                    <a:latin typeface="Arial" panose="020B0604020202020204" pitchFamily="34" charset="0"/>
                    <a:ea typeface="Calibri" panose="020F0502020204030204" pitchFamily="34" charset="0"/>
                    <a:cs typeface="Arial" panose="020B0604020202020204" pitchFamily="34" charset="0"/>
                  </a:rPr>
                  <a:t>Contrainte	       			              </a:t>
                </a:r>
                <a14:m>
                  <m:oMath xmlns:m="http://schemas.openxmlformats.org/officeDocument/2006/math">
                    <m:r>
                      <a:rPr lang="fr-FR" sz="2000" b="1" i="1">
                        <a:latin typeface="Cambria Math" panose="02040503050406030204" pitchFamily="18" charset="0"/>
                      </a:rPr>
                      <m:t>𝝈</m:t>
                    </m:r>
                    <m:r>
                      <a:rPr lang="fr-FR" sz="2000" b="1">
                        <a:latin typeface="Cambria Math" panose="02040503050406030204" pitchFamily="18" charset="0"/>
                      </a:rPr>
                      <m:t>=</m:t>
                    </m:r>
                    <m:f>
                      <m:fPr>
                        <m:ctrlPr>
                          <a:rPr lang="fr-FR" sz="2000" b="1" i="1">
                            <a:latin typeface="Cambria Math" panose="02040503050406030204" pitchFamily="18" charset="0"/>
                          </a:rPr>
                        </m:ctrlPr>
                      </m:fPr>
                      <m:num>
                        <m:r>
                          <a:rPr lang="fr-FR" sz="2000" b="1" i="1">
                            <a:latin typeface="Cambria Math" panose="02040503050406030204" pitchFamily="18" charset="0"/>
                          </a:rPr>
                          <m:t>𝑭</m:t>
                        </m:r>
                      </m:num>
                      <m:den>
                        <m:r>
                          <a:rPr lang="fr-FR" sz="2000" b="1" i="1">
                            <a:latin typeface="Cambria Math" panose="02040503050406030204" pitchFamily="18" charset="0"/>
                          </a:rPr>
                          <m:t>𝑺</m:t>
                        </m:r>
                      </m:den>
                    </m:f>
                  </m:oMath>
                </a14:m>
                <a:endParaRPr lang="fr-FR" sz="2000" b="1" dirty="0">
                  <a:latin typeface="Arial" panose="020B0604020202020204" pitchFamily="34" charset="0"/>
                  <a:cs typeface="Arial" panose="020B0604020202020204" pitchFamily="34" charset="0"/>
                </a:endParaRPr>
              </a:p>
            </p:txBody>
          </p:sp>
        </mc:Choice>
        <mc:Fallback xmlns="">
          <p:sp>
            <p:nvSpPr>
              <p:cNvPr id="13" name="Rectangle 12">
                <a:extLst>
                  <a:ext uri="{FF2B5EF4-FFF2-40B4-BE49-F238E27FC236}">
                    <a16:creationId xmlns:a16="http://schemas.microsoft.com/office/drawing/2014/main" id="{8BDDC090-060D-2C40-C1D0-D33FB4AC699F}"/>
                  </a:ext>
                </a:extLst>
              </p:cNvPr>
              <p:cNvSpPr>
                <a:spLocks noRot="1" noChangeAspect="1" noMove="1" noResize="1" noEditPoints="1" noAdjustHandles="1" noChangeArrowheads="1" noChangeShapeType="1" noTextEdit="1"/>
              </p:cNvSpPr>
              <p:nvPr/>
            </p:nvSpPr>
            <p:spPr>
              <a:xfrm>
                <a:off x="838200" y="5856811"/>
                <a:ext cx="6670113" cy="535468"/>
              </a:xfrm>
              <a:prstGeom prst="rect">
                <a:avLst/>
              </a:prstGeom>
              <a:blipFill>
                <a:blip r:embed="rId4"/>
                <a:stretch>
                  <a:fillRect l="-912" b="-5556"/>
                </a:stretch>
              </a:blipFill>
            </p:spPr>
            <p:txBody>
              <a:bodyPr/>
              <a:lstStyle/>
              <a:p>
                <a:r>
                  <a:rPr lang="en-GB">
                    <a:noFill/>
                  </a:rPr>
                  <a:t> </a:t>
                </a:r>
              </a:p>
            </p:txBody>
          </p:sp>
        </mc:Fallback>
      </mc:AlternateContent>
      <p:sp>
        <p:nvSpPr>
          <p:cNvPr id="11" name="Titre 1">
            <a:extLst>
              <a:ext uri="{FF2B5EF4-FFF2-40B4-BE49-F238E27FC236}">
                <a16:creationId xmlns:a16="http://schemas.microsoft.com/office/drawing/2014/main" id="{80C0A4B1-FD79-6119-578B-31E160D5A532}"/>
              </a:ext>
            </a:extLst>
          </p:cNvPr>
          <p:cNvSpPr>
            <a:spLocks noGrp="1"/>
          </p:cNvSpPr>
          <p:nvPr>
            <p:ph type="title"/>
          </p:nvPr>
        </p:nvSpPr>
        <p:spPr>
          <a:xfrm>
            <a:off x="4959350" y="564320"/>
            <a:ext cx="2273300" cy="495702"/>
          </a:xfrm>
        </p:spPr>
        <p:txBody>
          <a:bodyPr>
            <a:normAutofit/>
          </a:bodyPr>
          <a:lstStyle/>
          <a:p>
            <a:pPr algn="ctr"/>
            <a:r>
              <a:rPr lang="fr-FR" sz="2400" dirty="0">
                <a:latin typeface="Arial" panose="020B0604020202020204" pitchFamily="34" charset="0"/>
                <a:cs typeface="Arial" panose="020B0604020202020204" pitchFamily="34" charset="0"/>
              </a:rPr>
              <a:t>Traction</a:t>
            </a:r>
          </a:p>
        </p:txBody>
      </p:sp>
      <p:sp>
        <p:nvSpPr>
          <p:cNvPr id="14" name="Titre 1">
            <a:extLst>
              <a:ext uri="{FF2B5EF4-FFF2-40B4-BE49-F238E27FC236}">
                <a16:creationId xmlns:a16="http://schemas.microsoft.com/office/drawing/2014/main" id="{963A84DD-0D26-77BD-5F37-20E4D25338DB}"/>
              </a:ext>
            </a:extLst>
          </p:cNvPr>
          <p:cNvSpPr txBox="1">
            <a:spLocks/>
          </p:cNvSpPr>
          <p:nvPr/>
        </p:nvSpPr>
        <p:spPr>
          <a:xfrm>
            <a:off x="1668414" y="193470"/>
            <a:ext cx="9100822"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les charges et les contraintes</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199" y="1456959"/>
            <a:ext cx="7012118"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latin typeface="Arial" panose="020B0604020202020204" pitchFamily="34" charset="0"/>
                <a:cs typeface="Arial" panose="020B0604020202020204" pitchFamily="34" charset="0"/>
              </a:rPr>
              <a:t>Moulage au contact:</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Ce procédé consiste à disposer dans un moule des renforts imprégnés manuellement d’une matrice thermodurcissable.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Cette méthode permet de réaliser des pièces prototypes ou de simulation avec une cadence très faible</a:t>
            </a:r>
          </a:p>
        </p:txBody>
      </p:sp>
      <p:pic>
        <p:nvPicPr>
          <p:cNvPr id="6" name="Image 5"/>
          <p:cNvPicPr>
            <a:picLocks noChangeAspect="1"/>
          </p:cNvPicPr>
          <p:nvPr/>
        </p:nvPicPr>
        <p:blipFill>
          <a:blip r:embed="rId3"/>
          <a:stretch>
            <a:fillRect/>
          </a:stretch>
        </p:blipFill>
        <p:spPr>
          <a:xfrm>
            <a:off x="8132445" y="1060173"/>
            <a:ext cx="3503483" cy="24991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p:cNvPicPr/>
          <p:nvPr/>
        </p:nvPicPr>
        <p:blipFill rotWithShape="1">
          <a:blip r:embed="rId4"/>
          <a:srcRect l="21594" t="19688" r="22473" b="35027"/>
          <a:stretch/>
        </p:blipFill>
        <p:spPr bwMode="auto">
          <a:xfrm>
            <a:off x="8072348" y="3820967"/>
            <a:ext cx="3563580" cy="23033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8" name="Rectangle 7"/>
          <p:cNvSpPr/>
          <p:nvPr/>
        </p:nvSpPr>
        <p:spPr>
          <a:xfrm>
            <a:off x="838199" y="4303119"/>
            <a:ext cx="7012118" cy="12875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latin typeface="Arial" panose="020B0604020202020204" pitchFamily="34" charset="0"/>
                <a:cs typeface="Arial" panose="020B0604020202020204" pitchFamily="34" charset="0"/>
              </a:rPr>
              <a:t>Moulage par projection simultanée</a:t>
            </a:r>
          </a:p>
          <a:p>
            <a:pPr>
              <a:lnSpc>
                <a:spcPct val="150000"/>
              </a:lnSpc>
            </a:pPr>
            <a:r>
              <a:rPr lang="fr-FR" dirty="0">
                <a:latin typeface="Arial" panose="020B0604020202020204" pitchFamily="34" charset="0"/>
                <a:cs typeface="Arial" panose="020B0604020202020204" pitchFamily="34" charset="0"/>
              </a:rPr>
              <a:t>C’est une technologie qui permet de faire la projection simultanée de fibres coupés et de résines catalysée sur un moule</a:t>
            </a:r>
          </a:p>
        </p:txBody>
      </p:sp>
      <p:sp>
        <p:nvSpPr>
          <p:cNvPr id="10" name="Titre 1"/>
          <p:cNvSpPr>
            <a:spLocks noGrp="1"/>
          </p:cNvSpPr>
          <p:nvPr>
            <p:ph type="title"/>
          </p:nvPr>
        </p:nvSpPr>
        <p:spPr>
          <a:xfrm>
            <a:off x="1911202" y="237535"/>
            <a:ext cx="8369595" cy="655601"/>
          </a:xfrm>
        </p:spPr>
        <p:txBody>
          <a:bodyPr>
            <a:normAutofit/>
          </a:bodyPr>
          <a:lstStyle/>
          <a:p>
            <a:pPr algn="ctr"/>
            <a:r>
              <a:rPr lang="fr-FR" sz="2400" dirty="0">
                <a:latin typeface="Arial" panose="020B0604020202020204" pitchFamily="34" charset="0"/>
                <a:cs typeface="Arial" panose="020B0604020202020204" pitchFamily="34" charset="0"/>
              </a:rPr>
              <a:t>Matériaux composites: Principe D’élaboration D’une Pièce</a:t>
            </a:r>
          </a:p>
        </p:txBody>
      </p:sp>
      <p:graphicFrame>
        <p:nvGraphicFramePr>
          <p:cNvPr id="9" name="Tableau 8"/>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37486266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92146" y="173739"/>
            <a:ext cx="7561521" cy="591805"/>
          </a:xfrm>
        </p:spPr>
        <p:txBody>
          <a:bodyPr>
            <a:normAutofit/>
          </a:bodyPr>
          <a:lstStyle/>
          <a:p>
            <a:pPr algn="ctr"/>
            <a:r>
              <a:rPr lang="fr-FR" sz="2400" dirty="0">
                <a:latin typeface="Arial" panose="020B0604020202020204" pitchFamily="34" charset="0"/>
                <a:cs typeface="Arial" panose="020B0604020202020204" pitchFamily="34" charset="0"/>
              </a:rPr>
              <a:t>Matériaux composites: La Structure sandwich</a:t>
            </a:r>
          </a:p>
        </p:txBody>
      </p:sp>
      <p:sp>
        <p:nvSpPr>
          <p:cNvPr id="3" name="Rectangle 1"/>
          <p:cNvSpPr>
            <a:spLocks noChangeArrowheads="1"/>
          </p:cNvSpPr>
          <p:nvPr/>
        </p:nvSpPr>
        <p:spPr bwMode="auto">
          <a:xfrm>
            <a:off x="625549" y="1720430"/>
            <a:ext cx="6413205" cy="3416320"/>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Le principe consiste à assembler des panneaux de revêtement métalliques ou composite fibreux sur un matériau de remplissage (âme nid d’abeille) par collage ou soudage.</a:t>
            </a:r>
          </a:p>
          <a:p>
            <a:pPr marR="0" lvl="0" algn="l" defTabSz="914400" rtl="0" eaLnBrk="0" fontAlgn="base" latinLnBrk="0" hangingPunct="0">
              <a:lnSpc>
                <a:spcPct val="150000"/>
              </a:lnSpc>
              <a:spcBef>
                <a:spcPct val="0"/>
              </a:spcBef>
              <a:spcAft>
                <a:spcPct val="0"/>
              </a:spcAft>
              <a:buClrTx/>
              <a:buSzTx/>
              <a:tabLst/>
            </a:pPr>
            <a:endPar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On obtient un matériau de faible densité, ayant une bonne rigidité par suppression du flambage.</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endPar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3675" y="1871675"/>
            <a:ext cx="4242029" cy="3113830"/>
          </a:xfrm>
          <a:prstGeom prst="rect">
            <a:avLst/>
          </a:prstGeom>
        </p:spPr>
      </p:pic>
      <p:graphicFrame>
        <p:nvGraphicFramePr>
          <p:cNvPr id="5" name="Tableau 4"/>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10097241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37198"/>
          </a:xfrm>
        </p:spPr>
        <p:txBody>
          <a:bodyPr>
            <a:normAutofit/>
          </a:bodyPr>
          <a:lstStyle/>
          <a:p>
            <a:pPr algn="ctr"/>
            <a:r>
              <a:rPr lang="fr-FR" sz="2400" dirty="0">
                <a:latin typeface="Arial" panose="020B0604020202020204" pitchFamily="34" charset="0"/>
                <a:cs typeface="Arial" panose="020B0604020202020204" pitchFamily="34" charset="0"/>
              </a:rPr>
              <a:t>Matériaux composites: La Structure sandwich</a:t>
            </a:r>
          </a:p>
        </p:txBody>
      </p:sp>
      <p:sp>
        <p:nvSpPr>
          <p:cNvPr id="3" name="Rectangle 2"/>
          <p:cNvSpPr/>
          <p:nvPr/>
        </p:nvSpPr>
        <p:spPr>
          <a:xfrm>
            <a:off x="567045" y="1990410"/>
            <a:ext cx="7099413"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fr-FR" dirty="0">
                <a:latin typeface="Arial" panose="020B0604020202020204" pitchFamily="34" charset="0"/>
                <a:cs typeface="Arial" panose="020B0604020202020204" pitchFamily="34" charset="0"/>
              </a:rPr>
              <a:t>Le plus utilisé est le nid d’abeille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non métallique : carton ou tissu de verre imprégné de résine;</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métallique : réalisé avec des bandes très fines collées ou soudées ; alliages légers, alliages de titane, </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3900" y="1835862"/>
            <a:ext cx="3009900" cy="16090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3900" y="3852781"/>
            <a:ext cx="3009900" cy="18105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6" name="Tableau 5"/>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8551239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1286242"/>
            <a:ext cx="7518991" cy="466281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150000"/>
              </a:lnSpc>
            </a:pPr>
            <a:r>
              <a:rPr lang="fr-FR" b="1" dirty="0">
                <a:latin typeface="Arial" panose="020B0604020202020204" pitchFamily="34" charset="0"/>
                <a:cs typeface="Arial" panose="020B0604020202020204" pitchFamily="34" charset="0"/>
              </a:rPr>
              <a:t>Avantages</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rigidité qui peut être ajustée en jouant sur l’épaisseur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résistance à la compression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supporte des charges élevées (bord d’attaque, planchers, etc...)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amortisseur de vibrations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isolant thermique et acoustique</a:t>
            </a:r>
          </a:p>
          <a:p>
            <a:pPr marL="0" lvl="2" algn="ctr">
              <a:lnSpc>
                <a:spcPct val="150000"/>
              </a:lnSpc>
            </a:pPr>
            <a:r>
              <a:rPr lang="fr-FR" b="1" dirty="0">
                <a:latin typeface="Arial" panose="020B0604020202020204" pitchFamily="34" charset="0"/>
                <a:cs typeface="Arial" panose="020B0604020202020204" pitchFamily="34" charset="0"/>
              </a:rPr>
              <a:t>Inconvénients</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sensibilité à l’impact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difficultés de réparation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si épaisseur revêtement importante risques de décollement.</a:t>
            </a:r>
          </a:p>
          <a:p>
            <a:pPr>
              <a:lnSpc>
                <a:spcPct val="150000"/>
              </a:lnSpc>
            </a:pPr>
            <a:endParaRPr lang="fr-FR" dirty="0">
              <a:latin typeface="Arial" panose="020B0604020202020204" pitchFamily="34" charset="0"/>
              <a:cs typeface="Arial" panose="020B0604020202020204" pitchFamily="34" charset="0"/>
            </a:endParaRPr>
          </a:p>
        </p:txBody>
      </p:sp>
      <p:pic>
        <p:nvPicPr>
          <p:cNvPr id="2050" name="Picture 2" descr="Wp 20140105 0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4090" y="2448067"/>
            <a:ext cx="3407154" cy="23391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itre 1"/>
          <p:cNvSpPr>
            <a:spLocks noGrp="1"/>
          </p:cNvSpPr>
          <p:nvPr>
            <p:ph type="title"/>
          </p:nvPr>
        </p:nvSpPr>
        <p:spPr>
          <a:xfrm>
            <a:off x="838200" y="365126"/>
            <a:ext cx="10515600" cy="637198"/>
          </a:xfrm>
        </p:spPr>
        <p:txBody>
          <a:bodyPr>
            <a:normAutofit/>
          </a:bodyPr>
          <a:lstStyle/>
          <a:p>
            <a:pPr algn="ctr"/>
            <a:r>
              <a:rPr lang="fr-FR" sz="2400" dirty="0">
                <a:latin typeface="Arial" panose="020B0604020202020204" pitchFamily="34" charset="0"/>
                <a:cs typeface="Arial" panose="020B0604020202020204" pitchFamily="34" charset="0"/>
              </a:rPr>
              <a:t>Matériaux composites: La Structure sandwich</a:t>
            </a:r>
          </a:p>
        </p:txBody>
      </p:sp>
      <p:graphicFrame>
        <p:nvGraphicFramePr>
          <p:cNvPr id="5" name="Tableau 4"/>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26535912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4093" t="20857" r="36232" b="10916"/>
          <a:stretch/>
        </p:blipFill>
        <p:spPr bwMode="auto">
          <a:xfrm>
            <a:off x="7767384" y="1454856"/>
            <a:ext cx="3364609"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5" name="Titre 1"/>
          <p:cNvSpPr txBox="1">
            <a:spLocks/>
          </p:cNvSpPr>
          <p:nvPr/>
        </p:nvSpPr>
        <p:spPr>
          <a:xfrm>
            <a:off x="838199" y="288646"/>
            <a:ext cx="10515600" cy="6371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La Structure sandwich (Applications diverses)</a:t>
            </a:r>
          </a:p>
        </p:txBody>
      </p:sp>
      <p:sp>
        <p:nvSpPr>
          <p:cNvPr id="6" name="Rectangle 1"/>
          <p:cNvSpPr>
            <a:spLocks noChangeArrowheads="1"/>
          </p:cNvSpPr>
          <p:nvPr/>
        </p:nvSpPr>
        <p:spPr bwMode="auto">
          <a:xfrm>
            <a:off x="838199" y="2017556"/>
            <a:ext cx="5520071" cy="2862322"/>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Commandes de vol primaires et secondaires, </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fr-FR" altLang="fr-FR" dirty="0">
                <a:solidFill>
                  <a:schemeClr val="tx1"/>
                </a:solidFill>
                <a:latin typeface="Arial" panose="020B0604020202020204" pitchFamily="34" charset="0"/>
                <a:cs typeface="Arial" panose="020B0604020202020204" pitchFamily="34" charset="0"/>
              </a:rPr>
              <a:t>E</a:t>
            </a: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mpennages,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fr-FR" altLang="fr-FR" dirty="0">
                <a:solidFill>
                  <a:schemeClr val="tx1"/>
                </a:solidFill>
                <a:latin typeface="Arial" panose="020B0604020202020204" pitchFamily="34" charset="0"/>
                <a:cs typeface="Arial" panose="020B0604020202020204" pitchFamily="34" charset="0"/>
              </a:rPr>
              <a:t>P</a:t>
            </a: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lanchers,</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fr-FR" altLang="fr-FR" dirty="0">
                <a:solidFill>
                  <a:schemeClr val="tx1"/>
                </a:solidFill>
                <a:latin typeface="Arial" panose="020B0604020202020204" pitchFamily="34" charset="0"/>
                <a:cs typeface="Arial" panose="020B0604020202020204" pitchFamily="34" charset="0"/>
              </a:rPr>
              <a:t>C</a:t>
            </a: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arénages, </a:t>
            </a:r>
          </a:p>
          <a:p>
            <a:pPr marL="285750" marR="0" lvl="0" indent="-285750" algn="l"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Radômes…</a:t>
            </a:r>
          </a:p>
        </p:txBody>
      </p:sp>
      <p:graphicFrame>
        <p:nvGraphicFramePr>
          <p:cNvPr id="7" name="Tableau 6"/>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22849603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06923" y="256756"/>
            <a:ext cx="8070453" cy="795460"/>
          </a:xfrm>
        </p:spPr>
        <p:txBody>
          <a:bodyPr>
            <a:normAutofit/>
          </a:bodyPr>
          <a:lstStyle/>
          <a:p>
            <a:pPr algn="ctr"/>
            <a:r>
              <a:rPr lang="fr-FR" sz="2400" dirty="0">
                <a:latin typeface="Arial" panose="020B0604020202020204" pitchFamily="34" charset="0"/>
                <a:cs typeface="Arial" panose="020B0604020202020204" pitchFamily="34" charset="0"/>
              </a:rPr>
              <a:t>Matériaux composites: La Structure monolithique</a:t>
            </a:r>
          </a:p>
        </p:txBody>
      </p:sp>
      <p:sp>
        <p:nvSpPr>
          <p:cNvPr id="4" name="Rectangle 3"/>
          <p:cNvSpPr/>
          <p:nvPr/>
        </p:nvSpPr>
        <p:spPr>
          <a:xfrm>
            <a:off x="492369" y="1951673"/>
            <a:ext cx="10735612" cy="341632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gn="just">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Dans cet assemblage, on n’utilise pas le nid d’abeille. </a:t>
            </a:r>
          </a:p>
          <a:p>
            <a:pPr marL="285750" indent="-285750" algn="just">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La plupart des constituants de ces structures sont généralement réalisés avec des fibres carbone-résine. </a:t>
            </a:r>
          </a:p>
          <a:p>
            <a:pPr marL="285750" indent="-285750" algn="just">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Il existe deux types:</a:t>
            </a:r>
          </a:p>
          <a:p>
            <a:pPr marL="742950" lvl="1" indent="-285750" algn="just">
              <a:lnSpc>
                <a:spcPct val="200000"/>
              </a:lnSpc>
              <a:buFont typeface="Courier New" panose="02070309020205020404" pitchFamily="49" charset="0"/>
              <a:buChar char="o"/>
            </a:pPr>
            <a:r>
              <a:rPr lang="fr-FR" dirty="0">
                <a:latin typeface="Arial" panose="020B0604020202020204" pitchFamily="34" charset="0"/>
                <a:cs typeface="Arial" panose="020B0604020202020204" pitchFamily="34" charset="0"/>
              </a:rPr>
              <a:t>Caisson multi-nervures</a:t>
            </a:r>
          </a:p>
          <a:p>
            <a:pPr marL="742950" lvl="1" indent="-285750" algn="just">
              <a:lnSpc>
                <a:spcPct val="200000"/>
              </a:lnSpc>
              <a:buFont typeface="Courier New" panose="02070309020205020404" pitchFamily="49" charset="0"/>
              <a:buChar char="o"/>
            </a:pPr>
            <a:r>
              <a:rPr lang="fr-FR" dirty="0">
                <a:latin typeface="Arial" panose="020B0604020202020204" pitchFamily="34" charset="0"/>
                <a:cs typeface="Arial" panose="020B0604020202020204" pitchFamily="34" charset="0"/>
              </a:rPr>
              <a:t>Revêtement auto-raidi</a:t>
            </a:r>
          </a:p>
        </p:txBody>
      </p:sp>
      <p:graphicFrame>
        <p:nvGraphicFramePr>
          <p:cNvPr id="5" name="Tableau 4"/>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31167691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66005" y="1790273"/>
            <a:ext cx="7621403" cy="2744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2695210" y="512132"/>
            <a:ext cx="6861174" cy="830997"/>
          </a:xfrm>
          <a:prstGeom prst="rect">
            <a:avLst/>
          </a:prstGeom>
        </p:spPr>
        <p:txBody>
          <a:bodyPr wrap="none">
            <a:spAutoFit/>
          </a:bodyPr>
          <a:lstStyle/>
          <a:p>
            <a:pPr marL="0" lvl="2" algn="ctr"/>
            <a:r>
              <a:rPr lang="fr-FR" sz="2400" dirty="0">
                <a:latin typeface="Arial" panose="020B0604020202020204" pitchFamily="34" charset="0"/>
                <a:cs typeface="Arial" panose="020B0604020202020204" pitchFamily="34" charset="0"/>
              </a:rPr>
              <a:t>Matériaux composites: La Structure monolithique</a:t>
            </a:r>
          </a:p>
          <a:p>
            <a:pPr marL="0" lvl="2" algn="ctr"/>
            <a:r>
              <a:rPr lang="fr-FR" sz="2400" b="1" dirty="0"/>
              <a:t>Caisson multi-nervures</a:t>
            </a:r>
          </a:p>
        </p:txBody>
      </p:sp>
      <p:sp>
        <p:nvSpPr>
          <p:cNvPr id="5" name="Rectangle 4"/>
          <p:cNvSpPr/>
          <p:nvPr/>
        </p:nvSpPr>
        <p:spPr>
          <a:xfrm>
            <a:off x="366004" y="5117013"/>
            <a:ext cx="1182599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fr-FR" dirty="0">
                <a:latin typeface="Arial" panose="020B0604020202020204" pitchFamily="34" charset="0"/>
                <a:cs typeface="Arial" panose="020B0604020202020204" pitchFamily="34" charset="0"/>
              </a:rPr>
              <a:t>Le caisson est formé par deux plaques de revêtement sur lesquelles on fixe les nervures et le longeron. </a:t>
            </a:r>
          </a:p>
          <a:p>
            <a:pPr>
              <a:lnSpc>
                <a:spcPct val="200000"/>
              </a:lnSpc>
            </a:pPr>
            <a:r>
              <a:rPr lang="fr-FR" dirty="0">
                <a:latin typeface="Arial" panose="020B0604020202020204" pitchFamily="34" charset="0"/>
                <a:cs typeface="Arial" panose="020B0604020202020204" pitchFamily="34" charset="0"/>
              </a:rPr>
              <a:t>Exemple : aérofrein AIRBUS 310.</a:t>
            </a: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3757" y="1965840"/>
            <a:ext cx="3597000" cy="2393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6" name="Tableau 5"/>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22580805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64762" y="184580"/>
            <a:ext cx="7848601" cy="637198"/>
          </a:xfrm>
        </p:spPr>
        <p:txBody>
          <a:bodyPr>
            <a:normAutofit fontScale="90000"/>
          </a:bodyPr>
          <a:lstStyle/>
          <a:p>
            <a:pPr algn="ctr"/>
            <a:r>
              <a:rPr lang="fr-FR" sz="2400" dirty="0">
                <a:latin typeface="Arial" panose="020B0604020202020204" pitchFamily="34" charset="0"/>
                <a:cs typeface="Arial" panose="020B0604020202020204" pitchFamily="34" charset="0"/>
              </a:rPr>
              <a:t>Matériaux composites: La Structure monolithique</a:t>
            </a:r>
            <a:br>
              <a:rPr lang="fr-FR" sz="2400" dirty="0">
                <a:latin typeface="Arial" panose="020B0604020202020204" pitchFamily="34" charset="0"/>
                <a:cs typeface="Arial" panose="020B0604020202020204" pitchFamily="34" charset="0"/>
              </a:rPr>
            </a:br>
            <a:r>
              <a:rPr lang="fr-FR" sz="2400" dirty="0">
                <a:latin typeface="Arial" panose="020B0604020202020204" pitchFamily="34" charset="0"/>
                <a:cs typeface="Arial" panose="020B0604020202020204" pitchFamily="34" charset="0"/>
              </a:rPr>
              <a:t>Revêtement auto-raidi</a:t>
            </a: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827723" y="1386010"/>
            <a:ext cx="6536554" cy="26936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175845" y="4643863"/>
            <a:ext cx="11898923" cy="166840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gn="just">
              <a:lnSpc>
                <a:spcPct val="20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Le caisson est formé par deux plaques de revêtement auto-raidies, les longerons avant et arrière et les nervures. </a:t>
            </a:r>
          </a:p>
          <a:p>
            <a:pPr marL="285750" indent="-285750" algn="just">
              <a:lnSpc>
                <a:spcPct val="20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Cet assemblage très résistant permet d’absorber d’importantes contraintes.</a:t>
            </a:r>
          </a:p>
          <a:p>
            <a:pPr marL="285750" indent="-285750" algn="just">
              <a:lnSpc>
                <a:spcPct val="20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Exemples : dérives, volets hypersustentateurs - A320</a:t>
            </a:r>
          </a:p>
        </p:txBody>
      </p:sp>
    </p:spTree>
    <p:extLst>
      <p:ext uri="{BB962C8B-B14F-4D97-AF65-F5344CB8AC3E}">
        <p14:creationId xmlns:p14="http://schemas.microsoft.com/office/powerpoint/2010/main" val="10245691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69083" y="153292"/>
            <a:ext cx="8008294" cy="654783"/>
          </a:xfrm>
        </p:spPr>
        <p:txBody>
          <a:bodyPr>
            <a:normAutofit/>
          </a:bodyPr>
          <a:lstStyle/>
          <a:p>
            <a:pPr algn="ctr"/>
            <a:r>
              <a:rPr lang="fr-FR" sz="2400" dirty="0">
                <a:latin typeface="Arial" panose="020B0604020202020204" pitchFamily="34" charset="0"/>
                <a:cs typeface="Arial" panose="020B0604020202020204" pitchFamily="34" charset="0"/>
              </a:rPr>
              <a:t>Matériaux composites: La Structure monolithique</a:t>
            </a:r>
          </a:p>
        </p:txBody>
      </p:sp>
      <p:sp>
        <p:nvSpPr>
          <p:cNvPr id="4" name="Rectangle 3"/>
          <p:cNvSpPr/>
          <p:nvPr/>
        </p:nvSpPr>
        <p:spPr>
          <a:xfrm>
            <a:off x="492367" y="1072442"/>
            <a:ext cx="10861431" cy="424731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b="1" dirty="0">
                <a:latin typeface="Arial" panose="020B0604020202020204" pitchFamily="34" charset="0"/>
                <a:cs typeface="Arial" panose="020B0604020202020204" pitchFamily="34" charset="0"/>
              </a:rPr>
              <a:t>Avantages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très bonne rigidité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ensembles légers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faible coût de fabrication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réparation aisée (comparable à celle utilisée dans la construction traditionnelle alliages légers).</a:t>
            </a:r>
          </a:p>
          <a:p>
            <a:pPr>
              <a:lnSpc>
                <a:spcPct val="150000"/>
              </a:lnSpc>
            </a:pPr>
            <a:r>
              <a:rPr lang="fr-FR" b="1" dirty="0">
                <a:latin typeface="Arial" panose="020B0604020202020204" pitchFamily="34" charset="0"/>
                <a:cs typeface="Arial" panose="020B0604020202020204" pitchFamily="34" charset="0"/>
              </a:rPr>
              <a:t>Inconvénients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sensibilité aux chocs (fragilité)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nécessité de faible distance entre les nervures si pièces soumises à fortes contraintes.</a:t>
            </a:r>
          </a:p>
          <a:p>
            <a:pPr>
              <a:lnSpc>
                <a:spcPct val="150000"/>
              </a:lnSpc>
            </a:pPr>
            <a:r>
              <a:rPr lang="fr-FR" b="1" dirty="0">
                <a:latin typeface="Arial" panose="020B0604020202020204" pitchFamily="34" charset="0"/>
                <a:cs typeface="Arial" panose="020B0604020202020204" pitchFamily="34" charset="0"/>
              </a:rPr>
              <a:t>Applications</a:t>
            </a:r>
            <a:endParaRPr lang="fr-FR" dirty="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Spoilers, PHR, dérives, volets hypersustentateurs, etc...</a:t>
            </a:r>
          </a:p>
        </p:txBody>
      </p:sp>
    </p:spTree>
    <p:extLst>
      <p:ext uri="{BB962C8B-B14F-4D97-AF65-F5344CB8AC3E}">
        <p14:creationId xmlns:p14="http://schemas.microsoft.com/office/powerpoint/2010/main" val="19689859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2715" t="20612" r="35818" b="12642"/>
          <a:stretch/>
        </p:blipFill>
        <p:spPr bwMode="auto">
          <a:xfrm rot="16200000">
            <a:off x="3656673" y="-1824005"/>
            <a:ext cx="4680183" cy="10292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57718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941217A3-5EBA-850F-04C3-64AD1D4593C4}"/>
              </a:ext>
            </a:extLst>
          </p:cNvPr>
          <p:cNvSpPr>
            <a:spLocks noGrp="1"/>
          </p:cNvSpPr>
          <p:nvPr>
            <p:ph type="sldNum" sz="quarter" idx="12"/>
          </p:nvPr>
        </p:nvSpPr>
        <p:spPr/>
        <p:txBody>
          <a:bodyPr/>
          <a:lstStyle/>
          <a:p>
            <a:fld id="{00948066-97E7-44EA-A7C2-D85DA5C20FB6}" type="slidenum">
              <a:rPr lang="fr-FR" altLang="fr-FR"/>
              <a:pPr/>
              <a:t>11</a:t>
            </a:fld>
            <a:endParaRPr lang="fr-FR" altLang="fr-FR"/>
          </a:p>
        </p:txBody>
      </p:sp>
      <p:pic>
        <p:nvPicPr>
          <p:cNvPr id="1520647" name="Picture 7">
            <a:extLst>
              <a:ext uri="{FF2B5EF4-FFF2-40B4-BE49-F238E27FC236}">
                <a16:creationId xmlns:a16="http://schemas.microsoft.com/office/drawing/2014/main" id="{D55463AD-0A42-A722-F917-F44DD5B090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094" b="29739"/>
          <a:stretch/>
        </p:blipFill>
        <p:spPr bwMode="auto">
          <a:xfrm>
            <a:off x="787038" y="1525339"/>
            <a:ext cx="4959135" cy="2925475"/>
          </a:xfrm>
          <a:prstGeom prst="rect">
            <a:avLst/>
          </a:prstGeom>
          <a:ln/>
        </p:spPr>
        <p:style>
          <a:lnRef idx="2">
            <a:schemeClr val="accent1"/>
          </a:lnRef>
          <a:fillRef idx="1">
            <a:schemeClr val="lt1"/>
          </a:fillRef>
          <a:effectRef idx="0">
            <a:schemeClr val="accent1"/>
          </a:effectRef>
          <a:fontRef idx="minor">
            <a:schemeClr val="dk1"/>
          </a:fontRef>
        </p:style>
      </p:pic>
      <p:pic>
        <p:nvPicPr>
          <p:cNvPr id="1520648" name="Picture 8">
            <a:extLst>
              <a:ext uri="{FF2B5EF4-FFF2-40B4-BE49-F238E27FC236}">
                <a16:creationId xmlns:a16="http://schemas.microsoft.com/office/drawing/2014/main" id="{BD821CBB-3FDA-77D2-ABC5-D6D6FB661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9777" y="1617931"/>
            <a:ext cx="3059112" cy="2546350"/>
          </a:xfrm>
          <a:prstGeom prst="rect">
            <a:avLst/>
          </a:prstGeom>
          <a:ln/>
        </p:spPr>
        <p:style>
          <a:lnRef idx="2">
            <a:schemeClr val="accent1"/>
          </a:lnRef>
          <a:fillRef idx="1">
            <a:schemeClr val="lt1"/>
          </a:fillRef>
          <a:effectRef idx="0">
            <a:schemeClr val="accent1"/>
          </a:effectRef>
          <a:fontRef idx="minor">
            <a:schemeClr val="dk1"/>
          </a:fontRef>
        </p:style>
      </p:pic>
      <p:pic>
        <p:nvPicPr>
          <p:cNvPr id="6" name="Picture 7">
            <a:extLst>
              <a:ext uri="{FF2B5EF4-FFF2-40B4-BE49-F238E27FC236}">
                <a16:creationId xmlns:a16="http://schemas.microsoft.com/office/drawing/2014/main" id="{A798E7C0-2C23-5BEF-1B34-33DA0EC11C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261"/>
          <a:stretch/>
        </p:blipFill>
        <p:spPr bwMode="auto">
          <a:xfrm>
            <a:off x="1418985" y="4498754"/>
            <a:ext cx="7969326" cy="1667814"/>
          </a:xfrm>
          <a:prstGeom prst="rect">
            <a:avLst/>
          </a:prstGeom>
          <a:ln/>
        </p:spPr>
        <p:style>
          <a:lnRef idx="2">
            <a:schemeClr val="accent1"/>
          </a:lnRef>
          <a:fillRef idx="1">
            <a:schemeClr val="lt1"/>
          </a:fillRef>
          <a:effectRef idx="0">
            <a:schemeClr val="accent1"/>
          </a:effectRef>
          <a:fontRef idx="minor">
            <a:schemeClr val="dk1"/>
          </a:fontRef>
        </p:style>
      </p:pic>
      <p:sp>
        <p:nvSpPr>
          <p:cNvPr id="9" name="Titre 1">
            <a:extLst>
              <a:ext uri="{FF2B5EF4-FFF2-40B4-BE49-F238E27FC236}">
                <a16:creationId xmlns:a16="http://schemas.microsoft.com/office/drawing/2014/main" id="{1455953B-7747-9A4E-49DE-9AB9A1E9E4E3}"/>
              </a:ext>
            </a:extLst>
          </p:cNvPr>
          <p:cNvSpPr>
            <a:spLocks noGrp="1"/>
          </p:cNvSpPr>
          <p:nvPr>
            <p:ph type="title"/>
          </p:nvPr>
        </p:nvSpPr>
        <p:spPr>
          <a:xfrm>
            <a:off x="4959350" y="718558"/>
            <a:ext cx="2273300" cy="813434"/>
          </a:xfrm>
        </p:spPr>
        <p:txBody>
          <a:bodyPr>
            <a:normAutofit/>
          </a:bodyPr>
          <a:lstStyle/>
          <a:p>
            <a:pPr algn="ctr"/>
            <a:r>
              <a:rPr lang="fr-FR" sz="2400" dirty="0">
                <a:latin typeface="Arial" panose="020B0604020202020204" pitchFamily="34" charset="0"/>
                <a:cs typeface="Arial" panose="020B0604020202020204" pitchFamily="34" charset="0"/>
              </a:rPr>
              <a:t>Traction</a:t>
            </a:r>
          </a:p>
        </p:txBody>
      </p:sp>
      <p:sp>
        <p:nvSpPr>
          <p:cNvPr id="10" name="Titre 1">
            <a:extLst>
              <a:ext uri="{FF2B5EF4-FFF2-40B4-BE49-F238E27FC236}">
                <a16:creationId xmlns:a16="http://schemas.microsoft.com/office/drawing/2014/main" id="{463DED8A-15B3-EBA4-3253-4883BC2C966A}"/>
              </a:ext>
            </a:extLst>
          </p:cNvPr>
          <p:cNvSpPr txBox="1">
            <a:spLocks/>
          </p:cNvSpPr>
          <p:nvPr/>
        </p:nvSpPr>
        <p:spPr>
          <a:xfrm>
            <a:off x="1668414" y="347708"/>
            <a:ext cx="9100822"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les charges et les contraintes</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l="32307" t="20121" r="37462" b="11905"/>
          <a:stretch/>
        </p:blipFill>
        <p:spPr bwMode="auto">
          <a:xfrm rot="16200000">
            <a:off x="2930770" y="-2391510"/>
            <a:ext cx="6318739" cy="11828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630503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20701860-8DDA-59BD-33D1-F0DD551CD609}"/>
              </a:ext>
            </a:extLst>
          </p:cNvPr>
          <p:cNvSpPr>
            <a:spLocks noGrp="1"/>
          </p:cNvSpPr>
          <p:nvPr>
            <p:ph type="sldNum" sz="quarter" idx="12"/>
          </p:nvPr>
        </p:nvSpPr>
        <p:spPr/>
        <p:txBody>
          <a:bodyPr/>
          <a:lstStyle/>
          <a:p>
            <a:fld id="{22046DA3-782E-45B2-9D9F-F29940A5E1BD}" type="slidenum">
              <a:rPr lang="fr-FR" altLang="fr-FR"/>
              <a:pPr/>
              <a:t>111</a:t>
            </a:fld>
            <a:endParaRPr lang="fr-FR" altLang="fr-FR"/>
          </a:p>
        </p:txBody>
      </p:sp>
      <p:sp>
        <p:nvSpPr>
          <p:cNvPr id="1720322" name="Rectangle 2">
            <a:extLst>
              <a:ext uri="{FF2B5EF4-FFF2-40B4-BE49-F238E27FC236}">
                <a16:creationId xmlns:a16="http://schemas.microsoft.com/office/drawing/2014/main" id="{1E632B9C-A292-7A60-ADA5-C39E59835FD9}"/>
              </a:ext>
            </a:extLst>
          </p:cNvPr>
          <p:cNvSpPr>
            <a:spLocks noGrp="1" noChangeArrowheads="1"/>
          </p:cNvSpPr>
          <p:nvPr>
            <p:ph type="title"/>
          </p:nvPr>
        </p:nvSpPr>
        <p:spPr>
          <a:xfrm>
            <a:off x="2208213" y="1"/>
            <a:ext cx="7772400" cy="658813"/>
          </a:xfrm>
        </p:spPr>
        <p:txBody>
          <a:bodyPr/>
          <a:lstStyle/>
          <a:p>
            <a:r>
              <a:rPr lang="fr-FR" altLang="fr-FR" sz="4000" b="1"/>
              <a:t>QUESTION N°8</a:t>
            </a:r>
          </a:p>
        </p:txBody>
      </p:sp>
      <p:pic>
        <p:nvPicPr>
          <p:cNvPr id="1720324" name="Picture 4">
            <a:extLst>
              <a:ext uri="{FF2B5EF4-FFF2-40B4-BE49-F238E27FC236}">
                <a16:creationId xmlns:a16="http://schemas.microsoft.com/office/drawing/2014/main" id="{520E162E-1D8F-E8C9-F147-B76E6D3E0A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314" y="4076700"/>
            <a:ext cx="7991475" cy="223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0325" name="Picture 5">
            <a:extLst>
              <a:ext uri="{FF2B5EF4-FFF2-40B4-BE49-F238E27FC236}">
                <a16:creationId xmlns:a16="http://schemas.microsoft.com/office/drawing/2014/main" id="{349DD232-C12F-EFC9-6661-42B01B83B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4" y="620714"/>
            <a:ext cx="7920037"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282593"/>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B661499-E6BE-1557-4DA8-AE7631EDC1FE}"/>
              </a:ext>
            </a:extLst>
          </p:cNvPr>
          <p:cNvSpPr>
            <a:spLocks noGrp="1"/>
          </p:cNvSpPr>
          <p:nvPr>
            <p:ph type="sldNum" sz="quarter" idx="12"/>
          </p:nvPr>
        </p:nvSpPr>
        <p:spPr/>
        <p:txBody>
          <a:bodyPr/>
          <a:lstStyle/>
          <a:p>
            <a:fld id="{B21CBAE8-3A84-415F-881A-73C37F95F914}" type="slidenum">
              <a:rPr lang="fr-FR" altLang="fr-FR"/>
              <a:pPr/>
              <a:t>112</a:t>
            </a:fld>
            <a:endParaRPr lang="fr-FR" altLang="fr-FR"/>
          </a:p>
        </p:txBody>
      </p:sp>
      <p:sp>
        <p:nvSpPr>
          <p:cNvPr id="1721346" name="Rectangle 2">
            <a:extLst>
              <a:ext uri="{FF2B5EF4-FFF2-40B4-BE49-F238E27FC236}">
                <a16:creationId xmlns:a16="http://schemas.microsoft.com/office/drawing/2014/main" id="{C7022998-D912-97A0-417B-A777F62ADCB9}"/>
              </a:ext>
            </a:extLst>
          </p:cNvPr>
          <p:cNvSpPr>
            <a:spLocks noGrp="1" noChangeArrowheads="1"/>
          </p:cNvSpPr>
          <p:nvPr>
            <p:ph type="title"/>
          </p:nvPr>
        </p:nvSpPr>
        <p:spPr>
          <a:xfrm>
            <a:off x="2208213" y="1"/>
            <a:ext cx="7772400" cy="803275"/>
          </a:xfrm>
        </p:spPr>
        <p:txBody>
          <a:bodyPr/>
          <a:lstStyle/>
          <a:p>
            <a:r>
              <a:rPr lang="fr-FR" altLang="fr-FR" b="1"/>
              <a:t>QU	ESTION N°9</a:t>
            </a:r>
          </a:p>
        </p:txBody>
      </p:sp>
      <p:pic>
        <p:nvPicPr>
          <p:cNvPr id="1721348" name="Picture 4">
            <a:extLst>
              <a:ext uri="{FF2B5EF4-FFF2-40B4-BE49-F238E27FC236}">
                <a16:creationId xmlns:a16="http://schemas.microsoft.com/office/drawing/2014/main" id="{F0BC7BE0-B010-F8C1-8381-24054A229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1423892"/>
            <a:ext cx="80645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9487430"/>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4FE2F123-D1E9-4640-D405-48DCEFFF32EB}"/>
              </a:ext>
            </a:extLst>
          </p:cNvPr>
          <p:cNvSpPr>
            <a:spLocks noGrp="1"/>
          </p:cNvSpPr>
          <p:nvPr>
            <p:ph type="sldNum" sz="quarter" idx="12"/>
          </p:nvPr>
        </p:nvSpPr>
        <p:spPr/>
        <p:txBody>
          <a:bodyPr/>
          <a:lstStyle/>
          <a:p>
            <a:fld id="{B6B52C4D-524B-4167-9228-9FFDEC9BE424}" type="slidenum">
              <a:rPr lang="fr-FR" altLang="fr-FR"/>
              <a:pPr/>
              <a:t>113</a:t>
            </a:fld>
            <a:endParaRPr lang="fr-FR" altLang="fr-FR"/>
          </a:p>
        </p:txBody>
      </p:sp>
      <p:sp>
        <p:nvSpPr>
          <p:cNvPr id="1722370" name="Rectangle 2">
            <a:extLst>
              <a:ext uri="{FF2B5EF4-FFF2-40B4-BE49-F238E27FC236}">
                <a16:creationId xmlns:a16="http://schemas.microsoft.com/office/drawing/2014/main" id="{761D1D4E-369B-151E-F127-2C54B5796D22}"/>
              </a:ext>
            </a:extLst>
          </p:cNvPr>
          <p:cNvSpPr>
            <a:spLocks noGrp="1" noChangeArrowheads="1"/>
          </p:cNvSpPr>
          <p:nvPr>
            <p:ph type="title"/>
          </p:nvPr>
        </p:nvSpPr>
        <p:spPr>
          <a:xfrm>
            <a:off x="2279650" y="0"/>
            <a:ext cx="7772400" cy="731838"/>
          </a:xfrm>
        </p:spPr>
        <p:txBody>
          <a:bodyPr/>
          <a:lstStyle/>
          <a:p>
            <a:r>
              <a:rPr lang="fr-FR" altLang="fr-FR" sz="4000" b="1"/>
              <a:t>QUESTION N°9</a:t>
            </a:r>
          </a:p>
        </p:txBody>
      </p:sp>
      <p:pic>
        <p:nvPicPr>
          <p:cNvPr id="1722372" name="Picture 4">
            <a:extLst>
              <a:ext uri="{FF2B5EF4-FFF2-40B4-BE49-F238E27FC236}">
                <a16:creationId xmlns:a16="http://schemas.microsoft.com/office/drawing/2014/main" id="{6820F013-0AAA-936E-F39C-3A0594205A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750" y="692150"/>
            <a:ext cx="8064500"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2373" name="Picture 5">
            <a:extLst>
              <a:ext uri="{FF2B5EF4-FFF2-40B4-BE49-F238E27FC236}">
                <a16:creationId xmlns:a16="http://schemas.microsoft.com/office/drawing/2014/main" id="{DC8DF87B-510D-4BD8-2520-C5A0C9967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1" y="4076700"/>
            <a:ext cx="7993063"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820887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7F2AFEC1-EF42-3500-2D47-0532D894F5F2}"/>
              </a:ext>
            </a:extLst>
          </p:cNvPr>
          <p:cNvSpPr>
            <a:spLocks noGrp="1"/>
          </p:cNvSpPr>
          <p:nvPr>
            <p:ph type="sldNum" sz="quarter" idx="12"/>
          </p:nvPr>
        </p:nvSpPr>
        <p:spPr/>
        <p:txBody>
          <a:bodyPr/>
          <a:lstStyle/>
          <a:p>
            <a:fld id="{06F4FD12-BB9C-480C-A86E-285FF30A7033}" type="slidenum">
              <a:rPr lang="fr-FR" altLang="fr-FR"/>
              <a:pPr/>
              <a:t>114</a:t>
            </a:fld>
            <a:endParaRPr lang="fr-FR" altLang="fr-FR"/>
          </a:p>
        </p:txBody>
      </p:sp>
      <p:sp>
        <p:nvSpPr>
          <p:cNvPr id="1723394" name="Rectangle 2">
            <a:extLst>
              <a:ext uri="{FF2B5EF4-FFF2-40B4-BE49-F238E27FC236}">
                <a16:creationId xmlns:a16="http://schemas.microsoft.com/office/drawing/2014/main" id="{EF1590B2-448D-895B-483D-651543405C72}"/>
              </a:ext>
            </a:extLst>
          </p:cNvPr>
          <p:cNvSpPr>
            <a:spLocks noGrp="1" noChangeArrowheads="1"/>
          </p:cNvSpPr>
          <p:nvPr>
            <p:ph type="title"/>
          </p:nvPr>
        </p:nvSpPr>
        <p:spPr>
          <a:xfrm>
            <a:off x="2208213" y="0"/>
            <a:ext cx="7772400" cy="692150"/>
          </a:xfrm>
        </p:spPr>
        <p:txBody>
          <a:bodyPr/>
          <a:lstStyle/>
          <a:p>
            <a:r>
              <a:rPr lang="fr-FR" altLang="fr-FR" sz="4000" b="1"/>
              <a:t>QUESTION N°10</a:t>
            </a:r>
          </a:p>
        </p:txBody>
      </p:sp>
      <p:pic>
        <p:nvPicPr>
          <p:cNvPr id="1723396" name="Picture 4">
            <a:extLst>
              <a:ext uri="{FF2B5EF4-FFF2-40B4-BE49-F238E27FC236}">
                <a16:creationId xmlns:a16="http://schemas.microsoft.com/office/drawing/2014/main" id="{6979B18A-02DD-29CD-A05D-F8A930D89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196976"/>
            <a:ext cx="8208962"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0083207"/>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17949A55-577E-0D8B-0D61-8DC382E67788}"/>
              </a:ext>
            </a:extLst>
          </p:cNvPr>
          <p:cNvSpPr>
            <a:spLocks noGrp="1"/>
          </p:cNvSpPr>
          <p:nvPr>
            <p:ph type="sldNum" sz="quarter" idx="12"/>
          </p:nvPr>
        </p:nvSpPr>
        <p:spPr/>
        <p:txBody>
          <a:bodyPr/>
          <a:lstStyle/>
          <a:p>
            <a:fld id="{0C884D28-94F8-456E-ADEB-BDBBD978CA07}" type="slidenum">
              <a:rPr lang="fr-FR" altLang="fr-FR"/>
              <a:pPr/>
              <a:t>115</a:t>
            </a:fld>
            <a:endParaRPr lang="fr-FR" altLang="fr-FR"/>
          </a:p>
        </p:txBody>
      </p:sp>
      <p:sp>
        <p:nvSpPr>
          <p:cNvPr id="1724418" name="Rectangle 2">
            <a:extLst>
              <a:ext uri="{FF2B5EF4-FFF2-40B4-BE49-F238E27FC236}">
                <a16:creationId xmlns:a16="http://schemas.microsoft.com/office/drawing/2014/main" id="{E45F990D-A875-55EF-20BE-5F5B1D4D8D25}"/>
              </a:ext>
            </a:extLst>
          </p:cNvPr>
          <p:cNvSpPr>
            <a:spLocks noGrp="1" noChangeArrowheads="1"/>
          </p:cNvSpPr>
          <p:nvPr>
            <p:ph type="title"/>
          </p:nvPr>
        </p:nvSpPr>
        <p:spPr>
          <a:xfrm>
            <a:off x="2135188" y="1"/>
            <a:ext cx="7772400" cy="836613"/>
          </a:xfrm>
        </p:spPr>
        <p:txBody>
          <a:bodyPr/>
          <a:lstStyle/>
          <a:p>
            <a:r>
              <a:rPr lang="fr-FR" altLang="fr-FR" b="1"/>
              <a:t>QUESTION N°10</a:t>
            </a:r>
          </a:p>
        </p:txBody>
      </p:sp>
      <p:pic>
        <p:nvPicPr>
          <p:cNvPr id="1724421" name="Picture 5">
            <a:extLst>
              <a:ext uri="{FF2B5EF4-FFF2-40B4-BE49-F238E27FC236}">
                <a16:creationId xmlns:a16="http://schemas.microsoft.com/office/drawing/2014/main" id="{D8E4EA5B-6642-DF20-7E37-6F7DA0378B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7350" y="749301"/>
            <a:ext cx="6769100" cy="245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4422" name="Picture 6">
            <a:extLst>
              <a:ext uri="{FF2B5EF4-FFF2-40B4-BE49-F238E27FC236}">
                <a16:creationId xmlns:a16="http://schemas.microsoft.com/office/drawing/2014/main" id="{03AC1E33-C291-42E7-8833-4E900D109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350" y="3357563"/>
            <a:ext cx="67691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872384"/>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AC9C799B-CBA3-4A31-106E-AFA53EF24657}"/>
              </a:ext>
            </a:extLst>
          </p:cNvPr>
          <p:cNvSpPr>
            <a:spLocks noGrp="1"/>
          </p:cNvSpPr>
          <p:nvPr>
            <p:ph type="sldNum" sz="quarter" idx="12"/>
          </p:nvPr>
        </p:nvSpPr>
        <p:spPr/>
        <p:txBody>
          <a:bodyPr/>
          <a:lstStyle/>
          <a:p>
            <a:fld id="{0251ADBC-172A-4F05-AD55-D6503EE25821}" type="slidenum">
              <a:rPr lang="fr-FR" altLang="fr-FR"/>
              <a:pPr/>
              <a:t>116</a:t>
            </a:fld>
            <a:endParaRPr lang="fr-FR" altLang="fr-FR"/>
          </a:p>
        </p:txBody>
      </p:sp>
      <p:sp>
        <p:nvSpPr>
          <p:cNvPr id="1725442" name="Rectangle 2">
            <a:extLst>
              <a:ext uri="{FF2B5EF4-FFF2-40B4-BE49-F238E27FC236}">
                <a16:creationId xmlns:a16="http://schemas.microsoft.com/office/drawing/2014/main" id="{8B3E13E8-EB27-DF42-71BC-EB0990148BF7}"/>
              </a:ext>
            </a:extLst>
          </p:cNvPr>
          <p:cNvSpPr>
            <a:spLocks noGrp="1" noChangeArrowheads="1"/>
          </p:cNvSpPr>
          <p:nvPr>
            <p:ph type="title"/>
          </p:nvPr>
        </p:nvSpPr>
        <p:spPr>
          <a:xfrm>
            <a:off x="2208213" y="1"/>
            <a:ext cx="7772400" cy="836613"/>
          </a:xfrm>
        </p:spPr>
        <p:txBody>
          <a:bodyPr/>
          <a:lstStyle/>
          <a:p>
            <a:r>
              <a:rPr lang="fr-FR" altLang="fr-FR" b="1"/>
              <a:t>QUESTION N°11</a:t>
            </a:r>
          </a:p>
        </p:txBody>
      </p:sp>
      <p:pic>
        <p:nvPicPr>
          <p:cNvPr id="1725444" name="Picture 4">
            <a:extLst>
              <a:ext uri="{FF2B5EF4-FFF2-40B4-BE49-F238E27FC236}">
                <a16:creationId xmlns:a16="http://schemas.microsoft.com/office/drawing/2014/main" id="{D5722052-ECBC-66AD-28AC-9813198E45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4" y="1196975"/>
            <a:ext cx="7559675" cy="38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864233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67ADAD18-3511-1F3C-4427-4D6A34EB8E6D}"/>
              </a:ext>
            </a:extLst>
          </p:cNvPr>
          <p:cNvSpPr>
            <a:spLocks noGrp="1"/>
          </p:cNvSpPr>
          <p:nvPr>
            <p:ph type="sldNum" sz="quarter" idx="12"/>
          </p:nvPr>
        </p:nvSpPr>
        <p:spPr/>
        <p:txBody>
          <a:bodyPr/>
          <a:lstStyle/>
          <a:p>
            <a:fld id="{63D4E0F8-12B9-4888-9367-D06865B88935}" type="slidenum">
              <a:rPr lang="fr-FR" altLang="fr-FR"/>
              <a:pPr/>
              <a:t>117</a:t>
            </a:fld>
            <a:endParaRPr lang="fr-FR" altLang="fr-FR"/>
          </a:p>
        </p:txBody>
      </p:sp>
      <p:sp>
        <p:nvSpPr>
          <p:cNvPr id="1726466" name="Rectangle 2">
            <a:extLst>
              <a:ext uri="{FF2B5EF4-FFF2-40B4-BE49-F238E27FC236}">
                <a16:creationId xmlns:a16="http://schemas.microsoft.com/office/drawing/2014/main" id="{C30776F4-25E5-8EFD-E75C-B249D0CBAEFB}"/>
              </a:ext>
            </a:extLst>
          </p:cNvPr>
          <p:cNvSpPr>
            <a:spLocks noGrp="1" noChangeArrowheads="1"/>
          </p:cNvSpPr>
          <p:nvPr>
            <p:ph type="title"/>
          </p:nvPr>
        </p:nvSpPr>
        <p:spPr>
          <a:xfrm>
            <a:off x="2279650" y="0"/>
            <a:ext cx="7772400" cy="908050"/>
          </a:xfrm>
        </p:spPr>
        <p:txBody>
          <a:bodyPr/>
          <a:lstStyle/>
          <a:p>
            <a:r>
              <a:rPr lang="fr-FR" altLang="fr-FR" b="1"/>
              <a:t>QUESTION N°11</a:t>
            </a:r>
          </a:p>
        </p:txBody>
      </p:sp>
      <p:pic>
        <p:nvPicPr>
          <p:cNvPr id="1726470" name="Picture 6">
            <a:extLst>
              <a:ext uri="{FF2B5EF4-FFF2-40B4-BE49-F238E27FC236}">
                <a16:creationId xmlns:a16="http://schemas.microsoft.com/office/drawing/2014/main" id="{07E411DC-A18C-B459-B691-309891058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4" y="1052513"/>
            <a:ext cx="7343775" cy="331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6471" name="Picture 7">
            <a:extLst>
              <a:ext uri="{FF2B5EF4-FFF2-40B4-BE49-F238E27FC236}">
                <a16:creationId xmlns:a16="http://schemas.microsoft.com/office/drawing/2014/main" id="{CC9EC42F-0A19-D691-5175-BDBB13FB2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4868863"/>
            <a:ext cx="7272338" cy="149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087658"/>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41928184-760C-F83B-7AE0-B37D4CAF8659}"/>
              </a:ext>
            </a:extLst>
          </p:cNvPr>
          <p:cNvSpPr>
            <a:spLocks noGrp="1"/>
          </p:cNvSpPr>
          <p:nvPr>
            <p:ph type="sldNum" sz="quarter" idx="12"/>
          </p:nvPr>
        </p:nvSpPr>
        <p:spPr/>
        <p:txBody>
          <a:bodyPr/>
          <a:lstStyle/>
          <a:p>
            <a:fld id="{A1650A41-5E96-4CC6-AF87-8885F67DD936}" type="slidenum">
              <a:rPr lang="fr-FR" altLang="fr-FR"/>
              <a:pPr/>
              <a:t>118</a:t>
            </a:fld>
            <a:endParaRPr lang="fr-FR" altLang="fr-FR"/>
          </a:p>
        </p:txBody>
      </p:sp>
      <p:sp>
        <p:nvSpPr>
          <p:cNvPr id="1727490" name="Rectangle 2">
            <a:extLst>
              <a:ext uri="{FF2B5EF4-FFF2-40B4-BE49-F238E27FC236}">
                <a16:creationId xmlns:a16="http://schemas.microsoft.com/office/drawing/2014/main" id="{569095E8-05C7-932A-52A0-C4C8D3A9640B}"/>
              </a:ext>
            </a:extLst>
          </p:cNvPr>
          <p:cNvSpPr>
            <a:spLocks noGrp="1" noChangeArrowheads="1"/>
          </p:cNvSpPr>
          <p:nvPr>
            <p:ph type="title"/>
          </p:nvPr>
        </p:nvSpPr>
        <p:spPr>
          <a:xfrm>
            <a:off x="2279650" y="0"/>
            <a:ext cx="7772400" cy="908050"/>
          </a:xfrm>
        </p:spPr>
        <p:txBody>
          <a:bodyPr/>
          <a:lstStyle/>
          <a:p>
            <a:r>
              <a:rPr lang="fr-FR" altLang="fr-FR" b="1"/>
              <a:t>QUESTION N°12</a:t>
            </a:r>
          </a:p>
        </p:txBody>
      </p:sp>
      <p:pic>
        <p:nvPicPr>
          <p:cNvPr id="1727492" name="Picture 4">
            <a:extLst>
              <a:ext uri="{FF2B5EF4-FFF2-40B4-BE49-F238E27FC236}">
                <a16:creationId xmlns:a16="http://schemas.microsoft.com/office/drawing/2014/main" id="{CCB8C4CE-D531-4B03-D0CD-DFEF18BE9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9" y="1268414"/>
            <a:ext cx="7705725" cy="367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5278601"/>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A9EFD3F0-F492-23BC-EB9B-8DDD1B014F80}"/>
              </a:ext>
            </a:extLst>
          </p:cNvPr>
          <p:cNvSpPr>
            <a:spLocks noGrp="1"/>
          </p:cNvSpPr>
          <p:nvPr>
            <p:ph type="sldNum" sz="quarter" idx="12"/>
          </p:nvPr>
        </p:nvSpPr>
        <p:spPr/>
        <p:txBody>
          <a:bodyPr/>
          <a:lstStyle/>
          <a:p>
            <a:fld id="{942DE302-05FB-46BE-9032-33AE7EFAD2B4}" type="slidenum">
              <a:rPr lang="fr-FR" altLang="fr-FR"/>
              <a:pPr/>
              <a:t>119</a:t>
            </a:fld>
            <a:endParaRPr lang="fr-FR" altLang="fr-FR"/>
          </a:p>
        </p:txBody>
      </p:sp>
      <p:sp>
        <p:nvSpPr>
          <p:cNvPr id="1728514" name="Rectangle 2">
            <a:extLst>
              <a:ext uri="{FF2B5EF4-FFF2-40B4-BE49-F238E27FC236}">
                <a16:creationId xmlns:a16="http://schemas.microsoft.com/office/drawing/2014/main" id="{312F3277-B17F-8FC1-6303-4F324ED297DA}"/>
              </a:ext>
            </a:extLst>
          </p:cNvPr>
          <p:cNvSpPr>
            <a:spLocks noGrp="1" noChangeArrowheads="1"/>
          </p:cNvSpPr>
          <p:nvPr>
            <p:ph type="title"/>
          </p:nvPr>
        </p:nvSpPr>
        <p:spPr>
          <a:xfrm>
            <a:off x="2208213" y="1"/>
            <a:ext cx="7772400" cy="792163"/>
          </a:xfrm>
        </p:spPr>
        <p:txBody>
          <a:bodyPr/>
          <a:lstStyle/>
          <a:p>
            <a:r>
              <a:rPr lang="fr-FR" altLang="fr-FR" b="1"/>
              <a:t>QUESTION N°12</a:t>
            </a:r>
          </a:p>
        </p:txBody>
      </p:sp>
      <p:pic>
        <p:nvPicPr>
          <p:cNvPr id="1728516" name="Picture 4">
            <a:extLst>
              <a:ext uri="{FF2B5EF4-FFF2-40B4-BE49-F238E27FC236}">
                <a16:creationId xmlns:a16="http://schemas.microsoft.com/office/drawing/2014/main" id="{3629AC3E-C6B2-4BB8-22BA-DBED01590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3997326"/>
            <a:ext cx="7777163" cy="286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28517" name="Picture 5">
            <a:extLst>
              <a:ext uri="{FF2B5EF4-FFF2-40B4-BE49-F238E27FC236}">
                <a16:creationId xmlns:a16="http://schemas.microsoft.com/office/drawing/2014/main" id="{093A80D4-54FD-E5C0-2378-763D3BD65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765176"/>
            <a:ext cx="7705725" cy="295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743290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09" y="1723580"/>
            <a:ext cx="6035676" cy="4138124"/>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11" name="Rectangle 10"/>
              <p:cNvSpPr/>
              <p:nvPr/>
            </p:nvSpPr>
            <p:spPr>
              <a:xfrm>
                <a:off x="6825346" y="3454253"/>
                <a:ext cx="5124892" cy="286232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rPr>
                        <m:t>𝜎</m:t>
                      </m:r>
                      <m:r>
                        <a:rPr lang="fr-FR">
                          <a:latin typeface="Cambria Math" panose="02040503050406030204" pitchFamily="18" charset="0"/>
                        </a:rPr>
                        <m:t>=</m:t>
                      </m:r>
                      <m:r>
                        <a:rPr lang="fr-FR" i="1">
                          <a:latin typeface="Cambria Math" panose="02040503050406030204" pitchFamily="18" charset="0"/>
                        </a:rPr>
                        <m:t>𝐸</m:t>
                      </m:r>
                      <m:r>
                        <a:rPr lang="fr-FR">
                          <a:latin typeface="Cambria Math" panose="02040503050406030204" pitchFamily="18" charset="0"/>
                        </a:rPr>
                        <m:t>×</m:t>
                      </m:r>
                      <m:r>
                        <a:rPr lang="fr-FR" i="1">
                          <a:latin typeface="Cambria Math" panose="02040503050406030204" pitchFamily="18" charset="0"/>
                          <a:ea typeface="Cambria Math" panose="02040503050406030204" pitchFamily="18" charset="0"/>
                        </a:rPr>
                        <m:t>𝜖</m:t>
                      </m:r>
                    </m:oMath>
                  </m:oMathPara>
                </a14:m>
                <a:endParaRPr lang="fr-FR" dirty="0">
                  <a:ea typeface="Cambria Math" panose="02040503050406030204" pitchFamily="18" charset="0"/>
                </a:endParaRPr>
              </a:p>
              <a:p>
                <a:r>
                  <a:rPr lang="fr-FR" dirty="0"/>
                  <a:t>E : Module de </a:t>
                </a:r>
                <a:r>
                  <a:rPr lang="fr-FR" dirty="0" err="1"/>
                  <a:t>young</a:t>
                </a:r>
                <a:endParaRPr lang="fr-FR" dirty="0"/>
              </a:p>
              <a:p>
                <a:r>
                  <a:rPr lang="fr-FR" dirty="0" err="1"/>
                  <a:t>R</a:t>
                </a:r>
                <a:r>
                  <a:rPr lang="fr-FR" baseline="-25000" dirty="0" err="1"/>
                  <a:t>e</a:t>
                </a:r>
                <a:r>
                  <a:rPr lang="fr-FR" dirty="0"/>
                  <a:t>= Résistance élastique</a:t>
                </a:r>
              </a:p>
              <a:p>
                <a:r>
                  <a:rPr lang="fr-FR" dirty="0" err="1"/>
                  <a:t>R</a:t>
                </a:r>
                <a:r>
                  <a:rPr lang="fr-FR" baseline="-25000" dirty="0" err="1"/>
                  <a:t>m</a:t>
                </a:r>
                <a:r>
                  <a:rPr lang="fr-FR" dirty="0"/>
                  <a:t>=Résistance à la traction</a:t>
                </a:r>
              </a:p>
              <a:p>
                <a:r>
                  <a:rPr lang="fr-FR" dirty="0"/>
                  <a:t>A: Allongement à la rupture</a:t>
                </a:r>
              </a:p>
              <a:p>
                <a:endParaRPr lang="fr-FR" dirty="0"/>
              </a:p>
              <a:p>
                <a:pPr marL="285750" lvl="0" indent="-285750">
                  <a:buFont typeface="Arial" panose="020B0604020202020204" pitchFamily="34" charset="0"/>
                  <a:buChar char="•"/>
                </a:pPr>
                <a:r>
                  <a:rPr lang="fr-FR" dirty="0"/>
                  <a:t>Acier 			E = 20 000 </a:t>
                </a:r>
                <a:r>
                  <a:rPr lang="fr-FR" dirty="0" err="1"/>
                  <a:t>daN</a:t>
                </a:r>
                <a:r>
                  <a:rPr lang="fr-FR" dirty="0"/>
                  <a:t>/mm2</a:t>
                </a:r>
              </a:p>
              <a:p>
                <a:pPr marL="285750" lvl="0" indent="-285750">
                  <a:buFont typeface="Arial" panose="020B0604020202020204" pitchFamily="34" charset="0"/>
                  <a:buChar char="•"/>
                </a:pPr>
                <a:r>
                  <a:rPr lang="fr-FR" dirty="0"/>
                  <a:t>Alliages de Titane, 	E = 10 000 </a:t>
                </a:r>
                <a:r>
                  <a:rPr lang="fr-FR" dirty="0" err="1"/>
                  <a:t>daN</a:t>
                </a:r>
                <a:r>
                  <a:rPr lang="fr-FR" dirty="0"/>
                  <a:t>/mm2</a:t>
                </a:r>
              </a:p>
              <a:p>
                <a:pPr marL="285750" lvl="0" indent="-285750">
                  <a:buFont typeface="Arial" panose="020B0604020202020204" pitchFamily="34" charset="0"/>
                  <a:buChar char="•"/>
                </a:pPr>
                <a:r>
                  <a:rPr lang="fr-FR" dirty="0"/>
                  <a:t>Alliages d’aluminium, 	E = 7 500 </a:t>
                </a:r>
                <a:r>
                  <a:rPr lang="fr-FR" dirty="0" err="1"/>
                  <a:t>daN</a:t>
                </a:r>
                <a:r>
                  <a:rPr lang="fr-FR" dirty="0"/>
                  <a:t>/mm2</a:t>
                </a:r>
              </a:p>
              <a:p>
                <a:pPr marL="285750" lvl="0" indent="-285750">
                  <a:buFont typeface="Arial" panose="020B0604020202020204" pitchFamily="34" charset="0"/>
                  <a:buChar char="•"/>
                </a:pPr>
                <a:r>
                  <a:rPr lang="fr-FR" dirty="0"/>
                  <a:t>Alliages de magnésium, 	E = 4 500 </a:t>
                </a:r>
                <a:r>
                  <a:rPr lang="fr-FR" dirty="0" err="1"/>
                  <a:t>daN</a:t>
                </a:r>
                <a:r>
                  <a:rPr lang="fr-FR" dirty="0"/>
                  <a:t>/mm2</a:t>
                </a:r>
              </a:p>
            </p:txBody>
          </p:sp>
        </mc:Choice>
        <mc:Fallback xmlns="">
          <p:sp>
            <p:nvSpPr>
              <p:cNvPr id="11" name="Rectangle 10"/>
              <p:cNvSpPr>
                <a:spLocks noRot="1" noChangeAspect="1" noMove="1" noResize="1" noEditPoints="1" noAdjustHandles="1" noChangeArrowheads="1" noChangeShapeType="1" noTextEdit="1"/>
              </p:cNvSpPr>
              <p:nvPr/>
            </p:nvSpPr>
            <p:spPr>
              <a:xfrm>
                <a:off x="6825346" y="3454253"/>
                <a:ext cx="5124892" cy="2862322"/>
              </a:xfrm>
              <a:prstGeom prst="rect">
                <a:avLst/>
              </a:prstGeom>
              <a:blipFill>
                <a:blip r:embed="rId4"/>
                <a:stretch>
                  <a:fillRect l="-950" b="-2335"/>
                </a:stretch>
              </a:blipFill>
            </p:spPr>
            <p:txBody>
              <a:bodyPr/>
              <a:lstStyle/>
              <a:p>
                <a:r>
                  <a:rPr lang="fr-FR">
                    <a:noFill/>
                  </a:rPr>
                  <a:t> </a:t>
                </a:r>
              </a:p>
            </p:txBody>
          </p:sp>
        </mc:Fallback>
      </mc:AlternateContent>
      <p:sp>
        <p:nvSpPr>
          <p:cNvPr id="12" name="Titre 1"/>
          <p:cNvSpPr>
            <a:spLocks noGrp="1"/>
          </p:cNvSpPr>
          <p:nvPr>
            <p:ph type="title"/>
          </p:nvPr>
        </p:nvSpPr>
        <p:spPr>
          <a:xfrm>
            <a:off x="4959350" y="718558"/>
            <a:ext cx="2273300" cy="813434"/>
          </a:xfrm>
        </p:spPr>
        <p:txBody>
          <a:bodyPr>
            <a:normAutofit/>
          </a:bodyPr>
          <a:lstStyle/>
          <a:p>
            <a:pPr algn="ctr"/>
            <a:r>
              <a:rPr lang="fr-FR" sz="2400" dirty="0">
                <a:latin typeface="Arial" panose="020B0604020202020204" pitchFamily="34" charset="0"/>
                <a:cs typeface="Arial" panose="020B0604020202020204" pitchFamily="34" charset="0"/>
              </a:rPr>
              <a:t>Traction</a:t>
            </a:r>
          </a:p>
        </p:txBody>
      </p:sp>
      <p:pic>
        <p:nvPicPr>
          <p:cNvPr id="5" name="Image 4"/>
          <p:cNvPicPr>
            <a:picLocks noChangeAspect="1"/>
          </p:cNvPicPr>
          <p:nvPr/>
        </p:nvPicPr>
        <p:blipFill rotWithShape="1">
          <a:blip r:embed="rId5">
            <a:extLst>
              <a:ext uri="{28A0092B-C50C-407E-A947-70E740481C1C}">
                <a14:useLocalDpi xmlns:a14="http://schemas.microsoft.com/office/drawing/2010/main" val="0"/>
              </a:ext>
            </a:extLst>
          </a:blip>
          <a:srcRect l="38481"/>
          <a:stretch/>
        </p:blipFill>
        <p:spPr>
          <a:xfrm>
            <a:off x="6825346" y="1316341"/>
            <a:ext cx="3698240" cy="2077420"/>
          </a:xfrm>
          <a:prstGeom prst="rect">
            <a:avLst/>
          </a:prstGeom>
        </p:spPr>
        <p:style>
          <a:lnRef idx="2">
            <a:schemeClr val="dk1"/>
          </a:lnRef>
          <a:fillRef idx="1">
            <a:schemeClr val="lt1"/>
          </a:fillRef>
          <a:effectRef idx="0">
            <a:schemeClr val="dk1"/>
          </a:effectRef>
          <a:fontRef idx="minor">
            <a:schemeClr val="dk1"/>
          </a:fontRef>
        </p:style>
      </p:pic>
      <p:sp>
        <p:nvSpPr>
          <p:cNvPr id="2" name="Espace réservé du numéro de diapositive 1"/>
          <p:cNvSpPr>
            <a:spLocks noGrp="1"/>
          </p:cNvSpPr>
          <p:nvPr>
            <p:ph type="sldNum" sz="quarter" idx="12"/>
          </p:nvPr>
        </p:nvSpPr>
        <p:spPr>
          <a:xfrm>
            <a:off x="9074329" y="6011150"/>
            <a:ext cx="2468880" cy="365125"/>
          </a:xfrm>
        </p:spPr>
        <p:txBody>
          <a:bodyPr/>
          <a:lstStyle/>
          <a:p>
            <a:fld id="{52546A5F-30BF-4F18-BDC9-2A645E21CF39}" type="slidenum">
              <a:rPr lang="fr-FR" sz="1920" b="1"/>
              <a:t>12</a:t>
            </a:fld>
            <a:endParaRPr lang="fr-FR" sz="1920" b="1" dirty="0"/>
          </a:p>
        </p:txBody>
      </p:sp>
      <p:sp>
        <p:nvSpPr>
          <p:cNvPr id="10" name="Titre 1"/>
          <p:cNvSpPr txBox="1">
            <a:spLocks/>
          </p:cNvSpPr>
          <p:nvPr/>
        </p:nvSpPr>
        <p:spPr>
          <a:xfrm>
            <a:off x="1668414" y="347708"/>
            <a:ext cx="9100822"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les charges et les contraintes</a:t>
            </a:r>
          </a:p>
        </p:txBody>
      </p:sp>
    </p:spTree>
    <p:extLst>
      <p:ext uri="{BB962C8B-B14F-4D97-AF65-F5344CB8AC3E}">
        <p14:creationId xmlns:p14="http://schemas.microsoft.com/office/powerpoint/2010/main" val="26883667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DA01683C-22F2-92DA-7EBE-9D5581005AA9}"/>
              </a:ext>
            </a:extLst>
          </p:cNvPr>
          <p:cNvSpPr>
            <a:spLocks noGrp="1"/>
          </p:cNvSpPr>
          <p:nvPr>
            <p:ph type="sldNum" sz="quarter" idx="12"/>
          </p:nvPr>
        </p:nvSpPr>
        <p:spPr/>
        <p:txBody>
          <a:bodyPr/>
          <a:lstStyle/>
          <a:p>
            <a:fld id="{089812CE-B4B7-42AF-9679-9C179DC5483A}" type="slidenum">
              <a:rPr lang="fr-FR" altLang="fr-FR"/>
              <a:pPr/>
              <a:t>120</a:t>
            </a:fld>
            <a:endParaRPr lang="fr-FR" altLang="fr-FR"/>
          </a:p>
        </p:txBody>
      </p:sp>
      <p:sp>
        <p:nvSpPr>
          <p:cNvPr id="1729538" name="Rectangle 2">
            <a:extLst>
              <a:ext uri="{FF2B5EF4-FFF2-40B4-BE49-F238E27FC236}">
                <a16:creationId xmlns:a16="http://schemas.microsoft.com/office/drawing/2014/main" id="{172F1ADC-C672-E217-5499-E6D044D5FB41}"/>
              </a:ext>
            </a:extLst>
          </p:cNvPr>
          <p:cNvSpPr>
            <a:spLocks noGrp="1" noChangeArrowheads="1"/>
          </p:cNvSpPr>
          <p:nvPr>
            <p:ph type="title"/>
          </p:nvPr>
        </p:nvSpPr>
        <p:spPr>
          <a:xfrm>
            <a:off x="2208213" y="1"/>
            <a:ext cx="7772400" cy="836613"/>
          </a:xfrm>
        </p:spPr>
        <p:txBody>
          <a:bodyPr/>
          <a:lstStyle/>
          <a:p>
            <a:r>
              <a:rPr lang="fr-FR" altLang="fr-FR" b="1"/>
              <a:t>QUESTION N°13</a:t>
            </a:r>
          </a:p>
        </p:txBody>
      </p:sp>
      <p:pic>
        <p:nvPicPr>
          <p:cNvPr id="1729540" name="Picture 4">
            <a:extLst>
              <a:ext uri="{FF2B5EF4-FFF2-40B4-BE49-F238E27FC236}">
                <a16:creationId xmlns:a16="http://schemas.microsoft.com/office/drawing/2014/main" id="{961F0188-BEB6-CC48-13E3-F32811371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1557339"/>
            <a:ext cx="7451725"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929969"/>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5FC50471-4E6F-19DA-1A5F-8FFFCA7B453B}"/>
              </a:ext>
            </a:extLst>
          </p:cNvPr>
          <p:cNvSpPr>
            <a:spLocks noGrp="1"/>
          </p:cNvSpPr>
          <p:nvPr>
            <p:ph type="sldNum" sz="quarter" idx="12"/>
          </p:nvPr>
        </p:nvSpPr>
        <p:spPr/>
        <p:txBody>
          <a:bodyPr/>
          <a:lstStyle/>
          <a:p>
            <a:fld id="{9B4F44BF-D2CC-42E0-9C92-454E2F44A403}" type="slidenum">
              <a:rPr lang="fr-FR" altLang="fr-FR"/>
              <a:pPr/>
              <a:t>121</a:t>
            </a:fld>
            <a:endParaRPr lang="fr-FR" altLang="fr-FR"/>
          </a:p>
        </p:txBody>
      </p:sp>
      <p:sp>
        <p:nvSpPr>
          <p:cNvPr id="1730562" name="Rectangle 2">
            <a:extLst>
              <a:ext uri="{FF2B5EF4-FFF2-40B4-BE49-F238E27FC236}">
                <a16:creationId xmlns:a16="http://schemas.microsoft.com/office/drawing/2014/main" id="{A8979F32-7AC6-8F35-35B4-78156D1607D4}"/>
              </a:ext>
            </a:extLst>
          </p:cNvPr>
          <p:cNvSpPr>
            <a:spLocks noGrp="1" noChangeArrowheads="1"/>
          </p:cNvSpPr>
          <p:nvPr>
            <p:ph type="title"/>
          </p:nvPr>
        </p:nvSpPr>
        <p:spPr>
          <a:xfrm>
            <a:off x="2208213" y="1"/>
            <a:ext cx="7772400" cy="836613"/>
          </a:xfrm>
        </p:spPr>
        <p:txBody>
          <a:bodyPr/>
          <a:lstStyle/>
          <a:p>
            <a:r>
              <a:rPr lang="fr-FR" altLang="fr-FR" b="1"/>
              <a:t>QUESTION N°13</a:t>
            </a:r>
          </a:p>
        </p:txBody>
      </p:sp>
      <p:pic>
        <p:nvPicPr>
          <p:cNvPr id="1730564" name="Picture 4">
            <a:extLst>
              <a:ext uri="{FF2B5EF4-FFF2-40B4-BE49-F238E27FC236}">
                <a16:creationId xmlns:a16="http://schemas.microsoft.com/office/drawing/2014/main" id="{B6D9A847-0AFC-AA4A-CCBE-1BED7532A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1" y="908050"/>
            <a:ext cx="7451725"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0565" name="Picture 5">
            <a:extLst>
              <a:ext uri="{FF2B5EF4-FFF2-40B4-BE49-F238E27FC236}">
                <a16:creationId xmlns:a16="http://schemas.microsoft.com/office/drawing/2014/main" id="{D1E3E0A1-4A80-B1E7-29DF-BB5251C5A0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3716339"/>
            <a:ext cx="741680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8608097"/>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9539D70-7758-9E1D-F3D1-0FFB84A35FF6}"/>
              </a:ext>
            </a:extLst>
          </p:cNvPr>
          <p:cNvSpPr>
            <a:spLocks noGrp="1"/>
          </p:cNvSpPr>
          <p:nvPr>
            <p:ph type="sldNum" sz="quarter" idx="12"/>
          </p:nvPr>
        </p:nvSpPr>
        <p:spPr/>
        <p:txBody>
          <a:bodyPr/>
          <a:lstStyle/>
          <a:p>
            <a:fld id="{109A7408-E9EE-4FE9-A57B-9BC3EB1D7AC7}" type="slidenum">
              <a:rPr lang="fr-FR" altLang="fr-FR"/>
              <a:pPr/>
              <a:t>122</a:t>
            </a:fld>
            <a:endParaRPr lang="fr-FR" altLang="fr-FR"/>
          </a:p>
        </p:txBody>
      </p:sp>
      <p:sp>
        <p:nvSpPr>
          <p:cNvPr id="1731586" name="Rectangle 2">
            <a:extLst>
              <a:ext uri="{FF2B5EF4-FFF2-40B4-BE49-F238E27FC236}">
                <a16:creationId xmlns:a16="http://schemas.microsoft.com/office/drawing/2014/main" id="{D4BABD21-5D67-49B9-AB9D-D0574E5408D4}"/>
              </a:ext>
            </a:extLst>
          </p:cNvPr>
          <p:cNvSpPr>
            <a:spLocks noGrp="1" noChangeArrowheads="1"/>
          </p:cNvSpPr>
          <p:nvPr>
            <p:ph type="title"/>
          </p:nvPr>
        </p:nvSpPr>
        <p:spPr>
          <a:xfrm>
            <a:off x="2208213" y="1"/>
            <a:ext cx="7772400" cy="836613"/>
          </a:xfrm>
        </p:spPr>
        <p:txBody>
          <a:bodyPr/>
          <a:lstStyle/>
          <a:p>
            <a:r>
              <a:rPr lang="fr-FR" altLang="fr-FR" b="1"/>
              <a:t>QUESTION N°14</a:t>
            </a:r>
          </a:p>
        </p:txBody>
      </p:sp>
      <p:pic>
        <p:nvPicPr>
          <p:cNvPr id="1731588" name="Picture 4">
            <a:extLst>
              <a:ext uri="{FF2B5EF4-FFF2-40B4-BE49-F238E27FC236}">
                <a16:creationId xmlns:a16="http://schemas.microsoft.com/office/drawing/2014/main" id="{D45F815B-DFB9-59DB-918B-68BF1C216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1412876"/>
            <a:ext cx="7416800"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6713559"/>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0AE71B67-88DB-3147-4EE2-9384A022BC61}"/>
              </a:ext>
            </a:extLst>
          </p:cNvPr>
          <p:cNvSpPr>
            <a:spLocks noGrp="1"/>
          </p:cNvSpPr>
          <p:nvPr>
            <p:ph type="sldNum" sz="quarter" idx="12"/>
          </p:nvPr>
        </p:nvSpPr>
        <p:spPr/>
        <p:txBody>
          <a:bodyPr/>
          <a:lstStyle/>
          <a:p>
            <a:fld id="{E112D98D-85C3-411B-9132-31B1BB82912E}" type="slidenum">
              <a:rPr lang="fr-FR" altLang="fr-FR"/>
              <a:pPr/>
              <a:t>123</a:t>
            </a:fld>
            <a:endParaRPr lang="fr-FR" altLang="fr-FR"/>
          </a:p>
        </p:txBody>
      </p:sp>
      <p:sp>
        <p:nvSpPr>
          <p:cNvPr id="1732610" name="Rectangle 2">
            <a:extLst>
              <a:ext uri="{FF2B5EF4-FFF2-40B4-BE49-F238E27FC236}">
                <a16:creationId xmlns:a16="http://schemas.microsoft.com/office/drawing/2014/main" id="{DBFB67DD-A498-A44D-88C8-C668B9493407}"/>
              </a:ext>
            </a:extLst>
          </p:cNvPr>
          <p:cNvSpPr>
            <a:spLocks noGrp="1" noChangeArrowheads="1"/>
          </p:cNvSpPr>
          <p:nvPr>
            <p:ph type="title"/>
          </p:nvPr>
        </p:nvSpPr>
        <p:spPr>
          <a:xfrm>
            <a:off x="2208213" y="1"/>
            <a:ext cx="7772400" cy="765175"/>
          </a:xfrm>
        </p:spPr>
        <p:txBody>
          <a:bodyPr/>
          <a:lstStyle/>
          <a:p>
            <a:r>
              <a:rPr lang="fr-FR" altLang="fr-FR" b="1"/>
              <a:t>QUESTION N°14</a:t>
            </a:r>
          </a:p>
        </p:txBody>
      </p:sp>
      <p:pic>
        <p:nvPicPr>
          <p:cNvPr id="1732613" name="Picture 5">
            <a:extLst>
              <a:ext uri="{FF2B5EF4-FFF2-40B4-BE49-F238E27FC236}">
                <a16:creationId xmlns:a16="http://schemas.microsoft.com/office/drawing/2014/main" id="{A50E67C6-F102-9E8F-9AF3-0AFC9A7C2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1125539"/>
            <a:ext cx="7488238" cy="515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367979"/>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914311D-7ABB-131D-6073-B8FC137BE1CE}"/>
              </a:ext>
            </a:extLst>
          </p:cNvPr>
          <p:cNvSpPr>
            <a:spLocks noGrp="1"/>
          </p:cNvSpPr>
          <p:nvPr>
            <p:ph type="sldNum" sz="quarter" idx="12"/>
          </p:nvPr>
        </p:nvSpPr>
        <p:spPr/>
        <p:txBody>
          <a:bodyPr/>
          <a:lstStyle/>
          <a:p>
            <a:fld id="{A742123F-3F38-4AE7-957C-C2BAEF9C7D85}" type="slidenum">
              <a:rPr lang="fr-FR" altLang="fr-FR"/>
              <a:pPr/>
              <a:t>124</a:t>
            </a:fld>
            <a:endParaRPr lang="fr-FR" altLang="fr-FR"/>
          </a:p>
        </p:txBody>
      </p:sp>
      <p:sp>
        <p:nvSpPr>
          <p:cNvPr id="1733634" name="Rectangle 2">
            <a:extLst>
              <a:ext uri="{FF2B5EF4-FFF2-40B4-BE49-F238E27FC236}">
                <a16:creationId xmlns:a16="http://schemas.microsoft.com/office/drawing/2014/main" id="{8633717D-4DDE-3446-6A2B-97F9ACF3854C}"/>
              </a:ext>
            </a:extLst>
          </p:cNvPr>
          <p:cNvSpPr>
            <a:spLocks noGrp="1" noChangeArrowheads="1"/>
          </p:cNvSpPr>
          <p:nvPr>
            <p:ph type="title"/>
          </p:nvPr>
        </p:nvSpPr>
        <p:spPr>
          <a:xfrm>
            <a:off x="2279650" y="1"/>
            <a:ext cx="7772400" cy="836613"/>
          </a:xfrm>
        </p:spPr>
        <p:txBody>
          <a:bodyPr/>
          <a:lstStyle/>
          <a:p>
            <a:r>
              <a:rPr lang="fr-FR" altLang="fr-FR" b="1"/>
              <a:t>QUESTION N°15</a:t>
            </a:r>
          </a:p>
        </p:txBody>
      </p:sp>
      <p:pic>
        <p:nvPicPr>
          <p:cNvPr id="1733636" name="Picture 4">
            <a:extLst>
              <a:ext uri="{FF2B5EF4-FFF2-40B4-BE49-F238E27FC236}">
                <a16:creationId xmlns:a16="http://schemas.microsoft.com/office/drawing/2014/main" id="{2DE86A84-E57C-8EB8-B57B-422B86C02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4" y="1268413"/>
            <a:ext cx="7488237"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7699876"/>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1719449A-513B-E5EF-285A-8D3D89B6024B}"/>
              </a:ext>
            </a:extLst>
          </p:cNvPr>
          <p:cNvSpPr>
            <a:spLocks noGrp="1"/>
          </p:cNvSpPr>
          <p:nvPr>
            <p:ph type="sldNum" sz="quarter" idx="12"/>
          </p:nvPr>
        </p:nvSpPr>
        <p:spPr/>
        <p:txBody>
          <a:bodyPr/>
          <a:lstStyle/>
          <a:p>
            <a:fld id="{C958C9D4-7940-4911-801F-ED5782ABEECE}" type="slidenum">
              <a:rPr lang="fr-FR" altLang="fr-FR"/>
              <a:pPr/>
              <a:t>125</a:t>
            </a:fld>
            <a:endParaRPr lang="fr-FR" altLang="fr-FR"/>
          </a:p>
        </p:txBody>
      </p:sp>
      <p:sp>
        <p:nvSpPr>
          <p:cNvPr id="1734658" name="Rectangle 2">
            <a:extLst>
              <a:ext uri="{FF2B5EF4-FFF2-40B4-BE49-F238E27FC236}">
                <a16:creationId xmlns:a16="http://schemas.microsoft.com/office/drawing/2014/main" id="{D93EC89A-260D-4F15-3091-465F88A494A7}"/>
              </a:ext>
            </a:extLst>
          </p:cNvPr>
          <p:cNvSpPr>
            <a:spLocks noGrp="1" noChangeArrowheads="1"/>
          </p:cNvSpPr>
          <p:nvPr>
            <p:ph type="title"/>
          </p:nvPr>
        </p:nvSpPr>
        <p:spPr>
          <a:xfrm>
            <a:off x="2351088" y="0"/>
            <a:ext cx="7772400" cy="692150"/>
          </a:xfrm>
        </p:spPr>
        <p:txBody>
          <a:bodyPr/>
          <a:lstStyle/>
          <a:p>
            <a:r>
              <a:rPr lang="fr-FR" altLang="fr-FR" sz="4000" b="1"/>
              <a:t>QUESTION N°15</a:t>
            </a:r>
          </a:p>
        </p:txBody>
      </p:sp>
      <p:pic>
        <p:nvPicPr>
          <p:cNvPr id="1734660" name="Picture 4">
            <a:extLst>
              <a:ext uri="{FF2B5EF4-FFF2-40B4-BE49-F238E27FC236}">
                <a16:creationId xmlns:a16="http://schemas.microsoft.com/office/drawing/2014/main" id="{B18E330A-30E4-E2CB-D5DB-8BF7E9992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113" y="765175"/>
            <a:ext cx="76327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4661" name="Picture 5">
            <a:extLst>
              <a:ext uri="{FF2B5EF4-FFF2-40B4-BE49-F238E27FC236}">
                <a16:creationId xmlns:a16="http://schemas.microsoft.com/office/drawing/2014/main" id="{EED4579C-0CA6-1842-F559-5F4D073F4C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114" y="4448176"/>
            <a:ext cx="7704137" cy="1998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2564181"/>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99126337-9481-6B9E-04CC-16FB94AB155E}"/>
              </a:ext>
            </a:extLst>
          </p:cNvPr>
          <p:cNvSpPr>
            <a:spLocks noGrp="1"/>
          </p:cNvSpPr>
          <p:nvPr>
            <p:ph type="sldNum" sz="quarter" idx="12"/>
          </p:nvPr>
        </p:nvSpPr>
        <p:spPr/>
        <p:txBody>
          <a:bodyPr/>
          <a:lstStyle/>
          <a:p>
            <a:fld id="{A7BA949A-61C9-4CC7-B807-90E8BE86943B}" type="slidenum">
              <a:rPr lang="fr-FR" altLang="fr-FR"/>
              <a:pPr/>
              <a:t>126</a:t>
            </a:fld>
            <a:endParaRPr lang="fr-FR" altLang="fr-FR"/>
          </a:p>
        </p:txBody>
      </p:sp>
      <p:sp>
        <p:nvSpPr>
          <p:cNvPr id="1735682" name="Rectangle 2">
            <a:extLst>
              <a:ext uri="{FF2B5EF4-FFF2-40B4-BE49-F238E27FC236}">
                <a16:creationId xmlns:a16="http://schemas.microsoft.com/office/drawing/2014/main" id="{E695F0F3-C9A2-C3ED-AA4F-3CA335D2A0ED}"/>
              </a:ext>
            </a:extLst>
          </p:cNvPr>
          <p:cNvSpPr>
            <a:spLocks noGrp="1" noChangeArrowheads="1"/>
          </p:cNvSpPr>
          <p:nvPr>
            <p:ph type="title"/>
          </p:nvPr>
        </p:nvSpPr>
        <p:spPr>
          <a:xfrm>
            <a:off x="2279650" y="0"/>
            <a:ext cx="7772400" cy="731838"/>
          </a:xfrm>
        </p:spPr>
        <p:txBody>
          <a:bodyPr/>
          <a:lstStyle/>
          <a:p>
            <a:r>
              <a:rPr lang="fr-FR" altLang="fr-FR" sz="4000" b="1"/>
              <a:t>QUESTION N°16</a:t>
            </a:r>
          </a:p>
        </p:txBody>
      </p:sp>
      <p:pic>
        <p:nvPicPr>
          <p:cNvPr id="1735684" name="Picture 4">
            <a:extLst>
              <a:ext uri="{FF2B5EF4-FFF2-40B4-BE49-F238E27FC236}">
                <a16:creationId xmlns:a16="http://schemas.microsoft.com/office/drawing/2014/main" id="{5A5F535C-3D4E-36CC-FB71-AA233A3C7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1341438"/>
            <a:ext cx="6913562"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518459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E4FDAA96-D2D7-201E-EC8E-07E469930D74}"/>
              </a:ext>
            </a:extLst>
          </p:cNvPr>
          <p:cNvSpPr>
            <a:spLocks noGrp="1"/>
          </p:cNvSpPr>
          <p:nvPr>
            <p:ph type="sldNum" sz="quarter" idx="12"/>
          </p:nvPr>
        </p:nvSpPr>
        <p:spPr/>
        <p:txBody>
          <a:bodyPr/>
          <a:lstStyle/>
          <a:p>
            <a:fld id="{960C3E82-33D6-436A-8D5E-B3106CD0C6A2}" type="slidenum">
              <a:rPr lang="fr-FR" altLang="fr-FR"/>
              <a:pPr/>
              <a:t>127</a:t>
            </a:fld>
            <a:endParaRPr lang="fr-FR" altLang="fr-FR"/>
          </a:p>
        </p:txBody>
      </p:sp>
      <p:sp>
        <p:nvSpPr>
          <p:cNvPr id="1736706" name="Rectangle 2">
            <a:extLst>
              <a:ext uri="{FF2B5EF4-FFF2-40B4-BE49-F238E27FC236}">
                <a16:creationId xmlns:a16="http://schemas.microsoft.com/office/drawing/2014/main" id="{955ADAC3-FE1B-4A45-A82B-AD31FC9B31CC}"/>
              </a:ext>
            </a:extLst>
          </p:cNvPr>
          <p:cNvSpPr>
            <a:spLocks noGrp="1" noChangeArrowheads="1"/>
          </p:cNvSpPr>
          <p:nvPr>
            <p:ph type="title"/>
          </p:nvPr>
        </p:nvSpPr>
        <p:spPr>
          <a:xfrm>
            <a:off x="2424113" y="1"/>
            <a:ext cx="7772400" cy="587375"/>
          </a:xfrm>
        </p:spPr>
        <p:txBody>
          <a:bodyPr>
            <a:normAutofit fontScale="90000"/>
          </a:bodyPr>
          <a:lstStyle/>
          <a:p>
            <a:r>
              <a:rPr lang="fr-FR" altLang="fr-FR" sz="4000" b="1"/>
              <a:t>QUESTION N°16</a:t>
            </a:r>
          </a:p>
        </p:txBody>
      </p:sp>
      <p:pic>
        <p:nvPicPr>
          <p:cNvPr id="1736708" name="Picture 4">
            <a:extLst>
              <a:ext uri="{FF2B5EF4-FFF2-40B4-BE49-F238E27FC236}">
                <a16:creationId xmlns:a16="http://schemas.microsoft.com/office/drawing/2014/main" id="{A91C3177-2816-34EF-24B1-41B72A061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692151"/>
            <a:ext cx="6913562" cy="331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6709" name="Picture 5">
            <a:extLst>
              <a:ext uri="{FF2B5EF4-FFF2-40B4-BE49-F238E27FC236}">
                <a16:creationId xmlns:a16="http://schemas.microsoft.com/office/drawing/2014/main" id="{9C9D0438-4410-0EE8-C9D6-BCF81031A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9" y="4273550"/>
            <a:ext cx="6842125"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5151509"/>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C3A2FDE0-48EB-FFFE-EF37-07139A9195E1}"/>
              </a:ext>
            </a:extLst>
          </p:cNvPr>
          <p:cNvSpPr>
            <a:spLocks noGrp="1"/>
          </p:cNvSpPr>
          <p:nvPr>
            <p:ph type="sldNum" sz="quarter" idx="12"/>
          </p:nvPr>
        </p:nvSpPr>
        <p:spPr/>
        <p:txBody>
          <a:bodyPr/>
          <a:lstStyle/>
          <a:p>
            <a:fld id="{7E5E70A4-E54E-4AC2-914A-5A953105F073}" type="slidenum">
              <a:rPr lang="fr-FR" altLang="fr-FR"/>
              <a:pPr/>
              <a:t>128</a:t>
            </a:fld>
            <a:endParaRPr lang="fr-FR" altLang="fr-FR"/>
          </a:p>
        </p:txBody>
      </p:sp>
      <p:sp>
        <p:nvSpPr>
          <p:cNvPr id="1737730" name="Rectangle 2">
            <a:extLst>
              <a:ext uri="{FF2B5EF4-FFF2-40B4-BE49-F238E27FC236}">
                <a16:creationId xmlns:a16="http://schemas.microsoft.com/office/drawing/2014/main" id="{30863512-BCE8-2B8F-B400-58FA3FDFBBB3}"/>
              </a:ext>
            </a:extLst>
          </p:cNvPr>
          <p:cNvSpPr>
            <a:spLocks noGrp="1" noChangeArrowheads="1"/>
          </p:cNvSpPr>
          <p:nvPr>
            <p:ph type="title"/>
          </p:nvPr>
        </p:nvSpPr>
        <p:spPr>
          <a:xfrm>
            <a:off x="2351088" y="1"/>
            <a:ext cx="7772400" cy="658813"/>
          </a:xfrm>
        </p:spPr>
        <p:txBody>
          <a:bodyPr/>
          <a:lstStyle/>
          <a:p>
            <a:r>
              <a:rPr lang="fr-FR" altLang="fr-FR" sz="4000" b="1"/>
              <a:t>QUESTION N°17</a:t>
            </a:r>
          </a:p>
        </p:txBody>
      </p:sp>
      <p:pic>
        <p:nvPicPr>
          <p:cNvPr id="1737734" name="Picture 6">
            <a:extLst>
              <a:ext uri="{FF2B5EF4-FFF2-40B4-BE49-F238E27FC236}">
                <a16:creationId xmlns:a16="http://schemas.microsoft.com/office/drawing/2014/main" id="{CB3E9D19-1853-431B-4670-96CC2CF1A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1196975"/>
            <a:ext cx="7777162"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462838"/>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BC051391-2809-DBA5-5A78-BD947FAB46E9}"/>
              </a:ext>
            </a:extLst>
          </p:cNvPr>
          <p:cNvSpPr>
            <a:spLocks noGrp="1"/>
          </p:cNvSpPr>
          <p:nvPr>
            <p:ph type="sldNum" sz="quarter" idx="12"/>
          </p:nvPr>
        </p:nvSpPr>
        <p:spPr/>
        <p:txBody>
          <a:bodyPr/>
          <a:lstStyle/>
          <a:p>
            <a:fld id="{0AB7E0C3-5EF4-4450-96E2-DD1048DA43DB}" type="slidenum">
              <a:rPr lang="fr-FR" altLang="fr-FR"/>
              <a:pPr/>
              <a:t>129</a:t>
            </a:fld>
            <a:endParaRPr lang="fr-FR" altLang="fr-FR"/>
          </a:p>
        </p:txBody>
      </p:sp>
      <p:sp>
        <p:nvSpPr>
          <p:cNvPr id="1738754" name="Rectangle 2">
            <a:extLst>
              <a:ext uri="{FF2B5EF4-FFF2-40B4-BE49-F238E27FC236}">
                <a16:creationId xmlns:a16="http://schemas.microsoft.com/office/drawing/2014/main" id="{B04C83FE-F896-3E83-0773-640CCE47087D}"/>
              </a:ext>
            </a:extLst>
          </p:cNvPr>
          <p:cNvSpPr>
            <a:spLocks noGrp="1" noChangeArrowheads="1"/>
          </p:cNvSpPr>
          <p:nvPr>
            <p:ph type="title"/>
          </p:nvPr>
        </p:nvSpPr>
        <p:spPr>
          <a:xfrm>
            <a:off x="2208213" y="1"/>
            <a:ext cx="7772400" cy="587375"/>
          </a:xfrm>
        </p:spPr>
        <p:txBody>
          <a:bodyPr>
            <a:normAutofit fontScale="90000"/>
          </a:bodyPr>
          <a:lstStyle/>
          <a:p>
            <a:r>
              <a:rPr lang="fr-FR" altLang="fr-FR" sz="4000" b="1"/>
              <a:t>QUESTION N°17</a:t>
            </a:r>
          </a:p>
        </p:txBody>
      </p:sp>
      <p:pic>
        <p:nvPicPr>
          <p:cNvPr id="1738758" name="Picture 6">
            <a:extLst>
              <a:ext uri="{FF2B5EF4-FFF2-40B4-BE49-F238E27FC236}">
                <a16:creationId xmlns:a16="http://schemas.microsoft.com/office/drawing/2014/main" id="{B8CDD3E7-2843-8D22-24F2-DBBBD7BED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620714"/>
            <a:ext cx="7777163" cy="348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38759" name="Picture 7">
            <a:extLst>
              <a:ext uri="{FF2B5EF4-FFF2-40B4-BE49-F238E27FC236}">
                <a16:creationId xmlns:a16="http://schemas.microsoft.com/office/drawing/2014/main" id="{C39F15CB-2FD7-752A-0698-76F53A4FE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1" y="4276726"/>
            <a:ext cx="7777163" cy="239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078917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11BD296-C296-FFD6-96DF-A237A8E55467}"/>
              </a:ext>
            </a:extLst>
          </p:cNvPr>
          <p:cNvSpPr>
            <a:spLocks noGrp="1"/>
          </p:cNvSpPr>
          <p:nvPr>
            <p:ph type="sldNum" sz="quarter" idx="12"/>
          </p:nvPr>
        </p:nvSpPr>
        <p:spPr/>
        <p:txBody>
          <a:bodyPr/>
          <a:lstStyle/>
          <a:p>
            <a:fld id="{64FFB27B-C80C-4702-9411-92AD042AB29C}" type="slidenum">
              <a:rPr lang="fr-FR" altLang="fr-FR"/>
              <a:pPr/>
              <a:t>13</a:t>
            </a:fld>
            <a:endParaRPr lang="fr-FR" altLang="fr-FR"/>
          </a:p>
        </p:txBody>
      </p:sp>
      <p:pic>
        <p:nvPicPr>
          <p:cNvPr id="1519620" name="Picture 4">
            <a:extLst>
              <a:ext uri="{FF2B5EF4-FFF2-40B4-BE49-F238E27FC236}">
                <a16:creationId xmlns:a16="http://schemas.microsoft.com/office/drawing/2014/main" id="{D09E410E-1A4E-4E6A-71A5-B1753181EDCA}"/>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31455" y="3495057"/>
            <a:ext cx="7655422" cy="2944812"/>
          </a:xfrm>
          <a:ln/>
        </p:spPr>
        <p:style>
          <a:lnRef idx="2">
            <a:schemeClr val="accent1"/>
          </a:lnRef>
          <a:fillRef idx="1">
            <a:schemeClr val="lt1"/>
          </a:fillRef>
          <a:effectRef idx="0">
            <a:schemeClr val="accent1"/>
          </a:effectRef>
          <a:fontRef idx="minor">
            <a:schemeClr val="dk1"/>
          </a:fontRef>
        </p:style>
      </p:pic>
      <p:pic>
        <p:nvPicPr>
          <p:cNvPr id="1519621" name="Picture 5">
            <a:extLst>
              <a:ext uri="{FF2B5EF4-FFF2-40B4-BE49-F238E27FC236}">
                <a16:creationId xmlns:a16="http://schemas.microsoft.com/office/drawing/2014/main" id="{41322809-8FBD-9731-D3BA-E64244953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029" y="884237"/>
            <a:ext cx="6553200" cy="247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ZoneTexte 6">
            <a:extLst>
              <a:ext uri="{FF2B5EF4-FFF2-40B4-BE49-F238E27FC236}">
                <a16:creationId xmlns:a16="http://schemas.microsoft.com/office/drawing/2014/main" id="{F284A84A-9A33-86E1-3848-FF6553760D5B}"/>
              </a:ext>
            </a:extLst>
          </p:cNvPr>
          <p:cNvSpPr txBox="1"/>
          <p:nvPr/>
        </p:nvSpPr>
        <p:spPr>
          <a:xfrm>
            <a:off x="8610600" y="4092486"/>
            <a:ext cx="3354636"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E : Module de </a:t>
            </a:r>
            <a:r>
              <a:rPr lang="fr-FR" dirty="0" err="1"/>
              <a:t>young</a:t>
            </a:r>
            <a:endParaRPr lang="fr-FR" dirty="0"/>
          </a:p>
          <a:p>
            <a:r>
              <a:rPr lang="fr-FR" dirty="0"/>
              <a:t>R</a:t>
            </a:r>
            <a:r>
              <a:rPr lang="fr-FR" baseline="-25000" dirty="0"/>
              <a:t>e</a:t>
            </a:r>
            <a:r>
              <a:rPr lang="fr-FR" dirty="0"/>
              <a:t>= Résistance élastique</a:t>
            </a:r>
          </a:p>
          <a:p>
            <a:r>
              <a:rPr lang="fr-FR" dirty="0" err="1"/>
              <a:t>R</a:t>
            </a:r>
            <a:r>
              <a:rPr lang="fr-FR" baseline="-25000" dirty="0" err="1"/>
              <a:t>m</a:t>
            </a:r>
            <a:r>
              <a:rPr lang="fr-FR" dirty="0"/>
              <a:t>=Résistance à la traction</a:t>
            </a:r>
          </a:p>
          <a:p>
            <a:r>
              <a:rPr lang="fr-FR" dirty="0"/>
              <a:t>A: Allongement à la rupture</a:t>
            </a:r>
          </a:p>
        </p:txBody>
      </p:sp>
      <p:sp>
        <p:nvSpPr>
          <p:cNvPr id="8" name="Titre 1">
            <a:extLst>
              <a:ext uri="{FF2B5EF4-FFF2-40B4-BE49-F238E27FC236}">
                <a16:creationId xmlns:a16="http://schemas.microsoft.com/office/drawing/2014/main" id="{E030420F-5D15-031E-86A9-3C6D89305746}"/>
              </a:ext>
            </a:extLst>
          </p:cNvPr>
          <p:cNvSpPr>
            <a:spLocks noGrp="1"/>
          </p:cNvSpPr>
          <p:nvPr>
            <p:ph type="title"/>
          </p:nvPr>
        </p:nvSpPr>
        <p:spPr>
          <a:xfrm>
            <a:off x="4959350" y="520252"/>
            <a:ext cx="2273300" cy="414101"/>
          </a:xfrm>
        </p:spPr>
        <p:txBody>
          <a:bodyPr>
            <a:normAutofit fontScale="90000"/>
          </a:bodyPr>
          <a:lstStyle/>
          <a:p>
            <a:pPr algn="ctr"/>
            <a:r>
              <a:rPr lang="fr-FR" sz="2400" dirty="0">
                <a:latin typeface="Arial" panose="020B0604020202020204" pitchFamily="34" charset="0"/>
                <a:cs typeface="Arial" panose="020B0604020202020204" pitchFamily="34" charset="0"/>
              </a:rPr>
              <a:t>Traction</a:t>
            </a:r>
          </a:p>
        </p:txBody>
      </p:sp>
      <p:sp>
        <p:nvSpPr>
          <p:cNvPr id="9" name="Titre 1">
            <a:extLst>
              <a:ext uri="{FF2B5EF4-FFF2-40B4-BE49-F238E27FC236}">
                <a16:creationId xmlns:a16="http://schemas.microsoft.com/office/drawing/2014/main" id="{4C5B7974-5991-56BE-F534-D7359A3411EA}"/>
              </a:ext>
            </a:extLst>
          </p:cNvPr>
          <p:cNvSpPr txBox="1">
            <a:spLocks/>
          </p:cNvSpPr>
          <p:nvPr/>
        </p:nvSpPr>
        <p:spPr>
          <a:xfrm>
            <a:off x="1668414" y="149402"/>
            <a:ext cx="9100822"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les charges et les contraintes</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794D5EEB-9833-2704-A9E2-83A93A12B370}"/>
              </a:ext>
            </a:extLst>
          </p:cNvPr>
          <p:cNvSpPr>
            <a:spLocks noGrp="1"/>
          </p:cNvSpPr>
          <p:nvPr>
            <p:ph type="sldNum" sz="quarter" idx="12"/>
          </p:nvPr>
        </p:nvSpPr>
        <p:spPr/>
        <p:txBody>
          <a:bodyPr/>
          <a:lstStyle/>
          <a:p>
            <a:fld id="{5B30990C-BD67-4127-AB17-E3B6E7DDD420}" type="slidenum">
              <a:rPr lang="fr-FR" altLang="fr-FR"/>
              <a:pPr/>
              <a:t>130</a:t>
            </a:fld>
            <a:endParaRPr lang="fr-FR" altLang="fr-FR"/>
          </a:p>
        </p:txBody>
      </p:sp>
      <p:sp>
        <p:nvSpPr>
          <p:cNvPr id="1719298" name="Rectangle 2">
            <a:extLst>
              <a:ext uri="{FF2B5EF4-FFF2-40B4-BE49-F238E27FC236}">
                <a16:creationId xmlns:a16="http://schemas.microsoft.com/office/drawing/2014/main" id="{D6F5F4AF-0597-F71E-1322-368E4A27CF82}"/>
              </a:ext>
            </a:extLst>
          </p:cNvPr>
          <p:cNvSpPr>
            <a:spLocks noGrp="1" noChangeArrowheads="1"/>
          </p:cNvSpPr>
          <p:nvPr>
            <p:ph type="title"/>
          </p:nvPr>
        </p:nvSpPr>
        <p:spPr>
          <a:xfrm>
            <a:off x="2208213" y="1"/>
            <a:ext cx="7772400" cy="874713"/>
          </a:xfrm>
        </p:spPr>
        <p:txBody>
          <a:bodyPr/>
          <a:lstStyle/>
          <a:p>
            <a:r>
              <a:rPr lang="fr-FR" altLang="fr-FR" b="1"/>
              <a:t>QUESTION N°8</a:t>
            </a:r>
          </a:p>
        </p:txBody>
      </p:sp>
      <p:pic>
        <p:nvPicPr>
          <p:cNvPr id="1719300" name="Picture 4">
            <a:extLst>
              <a:ext uri="{FF2B5EF4-FFF2-40B4-BE49-F238E27FC236}">
                <a16:creationId xmlns:a16="http://schemas.microsoft.com/office/drawing/2014/main" id="{2DB7F73C-5A7C-EAC5-4D41-90D9A3D27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4" y="1412875"/>
            <a:ext cx="7920037" cy="3240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36242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6DBDD732-40A5-ADAB-C6AD-3CE2899606BC}"/>
              </a:ext>
            </a:extLst>
          </p:cNvPr>
          <p:cNvSpPr>
            <a:spLocks noGrp="1"/>
          </p:cNvSpPr>
          <p:nvPr>
            <p:ph type="sldNum" sz="quarter" idx="12"/>
          </p:nvPr>
        </p:nvSpPr>
        <p:spPr/>
        <p:txBody>
          <a:bodyPr/>
          <a:lstStyle/>
          <a:p>
            <a:fld id="{9B356685-0358-4390-9795-14389027F6F6}" type="slidenum">
              <a:rPr lang="fr-FR" altLang="fr-FR"/>
              <a:pPr/>
              <a:t>14</a:t>
            </a:fld>
            <a:endParaRPr lang="fr-FR" altLang="fr-FR"/>
          </a:p>
        </p:txBody>
      </p:sp>
      <p:sp>
        <p:nvSpPr>
          <p:cNvPr id="1965059" name="Rectangle 3">
            <a:extLst>
              <a:ext uri="{FF2B5EF4-FFF2-40B4-BE49-F238E27FC236}">
                <a16:creationId xmlns:a16="http://schemas.microsoft.com/office/drawing/2014/main" id="{57DB38A1-478D-EA90-0EDE-9E02DBC597A4}"/>
              </a:ext>
            </a:extLst>
          </p:cNvPr>
          <p:cNvSpPr>
            <a:spLocks noGrp="1" noChangeArrowheads="1"/>
          </p:cNvSpPr>
          <p:nvPr>
            <p:ph type="body" idx="1"/>
          </p:nvPr>
        </p:nvSpPr>
        <p:spPr>
          <a:xfrm>
            <a:off x="647241" y="1942027"/>
            <a:ext cx="10374294" cy="2075495"/>
          </a:xfrm>
        </p:spPr>
        <p:style>
          <a:lnRef idx="2">
            <a:schemeClr val="accent1"/>
          </a:lnRef>
          <a:fillRef idx="1">
            <a:schemeClr val="lt1"/>
          </a:fillRef>
          <a:effectRef idx="0">
            <a:schemeClr val="accent1"/>
          </a:effectRef>
          <a:fontRef idx="minor">
            <a:schemeClr val="dk1"/>
          </a:fontRef>
        </p:style>
        <p:txBody>
          <a:bodyPr>
            <a:noAutofit/>
          </a:bodyPr>
          <a:lstStyle/>
          <a:p>
            <a:pPr algn="just">
              <a:lnSpc>
                <a:spcPct val="200000"/>
              </a:lnSpc>
            </a:pPr>
            <a:r>
              <a:rPr lang="fr-FR" altLang="fr-FR" sz="2000" dirty="0">
                <a:solidFill>
                  <a:schemeClr val="tx1"/>
                </a:solidFill>
              </a:rPr>
              <a:t>Il existe une contrainte de limite élastique et une contrainte de rupture.</a:t>
            </a:r>
          </a:p>
          <a:p>
            <a:pPr algn="just">
              <a:lnSpc>
                <a:spcPct val="200000"/>
              </a:lnSpc>
            </a:pPr>
            <a:r>
              <a:rPr lang="fr-FR" altLang="fr-FR" sz="2000" dirty="0">
                <a:solidFill>
                  <a:schemeClr val="tx1"/>
                </a:solidFill>
              </a:rPr>
              <a:t> Pour faire travailler un matériau sous des contraintes réelles inférieures aux limites théoriques, on tient compte d'un </a:t>
            </a:r>
            <a:r>
              <a:rPr lang="fr-FR" altLang="fr-FR" sz="2000" b="1" dirty="0">
                <a:solidFill>
                  <a:schemeClr val="tx1"/>
                </a:solidFill>
              </a:rPr>
              <a:t>coefficient de sécurité </a:t>
            </a:r>
            <a:r>
              <a:rPr lang="fr-FR" altLang="fr-FR" sz="2000" dirty="0">
                <a:solidFill>
                  <a:schemeClr val="tx1"/>
                </a:solidFill>
              </a:rPr>
              <a:t>qui donne la contrainte pratique.</a:t>
            </a:r>
          </a:p>
        </p:txBody>
      </p:sp>
      <p:sp>
        <p:nvSpPr>
          <p:cNvPr id="1965064" name="Rectangle 8">
            <a:extLst>
              <a:ext uri="{FF2B5EF4-FFF2-40B4-BE49-F238E27FC236}">
                <a16:creationId xmlns:a16="http://schemas.microsoft.com/office/drawing/2014/main" id="{B698228B-C344-ABAA-7D0C-F51BB3AA6389}"/>
              </a:ext>
            </a:extLst>
          </p:cNvPr>
          <p:cNvSpPr>
            <a:spLocks noChangeArrowheads="1"/>
          </p:cNvSpPr>
          <p:nvPr/>
        </p:nvSpPr>
        <p:spPr bwMode="auto">
          <a:xfrm>
            <a:off x="3011848" y="-703550"/>
            <a:ext cx="574285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fr-FR" altLang="fr-FR" sz="1600"/>
              <a:t>Expliquez le phénomène de la traction –Comment est elle définie ?</a:t>
            </a:r>
          </a:p>
          <a:p>
            <a:pPr algn="ctr" eaLnBrk="0" hangingPunct="0"/>
            <a:r>
              <a:rPr lang="fr-FR" altLang="fr-FR" sz="1600"/>
              <a:t>Faites un diagramme explicatif de cette contrainte (loi de Hook)-</a:t>
            </a:r>
          </a:p>
        </p:txBody>
      </p:sp>
      <p:sp>
        <p:nvSpPr>
          <p:cNvPr id="6" name="Titre 1">
            <a:extLst>
              <a:ext uri="{FF2B5EF4-FFF2-40B4-BE49-F238E27FC236}">
                <a16:creationId xmlns:a16="http://schemas.microsoft.com/office/drawing/2014/main" id="{CF39EA8B-52C0-FB36-CF21-CC23AF1AE4CD}"/>
              </a:ext>
            </a:extLst>
          </p:cNvPr>
          <p:cNvSpPr>
            <a:spLocks noGrp="1"/>
          </p:cNvSpPr>
          <p:nvPr>
            <p:ph type="title"/>
          </p:nvPr>
        </p:nvSpPr>
        <p:spPr>
          <a:xfrm>
            <a:off x="4959350" y="718558"/>
            <a:ext cx="2273300" cy="414101"/>
          </a:xfrm>
        </p:spPr>
        <p:txBody>
          <a:bodyPr>
            <a:normAutofit fontScale="90000"/>
          </a:bodyPr>
          <a:lstStyle/>
          <a:p>
            <a:pPr algn="ctr"/>
            <a:r>
              <a:rPr lang="fr-FR" sz="2400" dirty="0">
                <a:latin typeface="Arial" panose="020B0604020202020204" pitchFamily="34" charset="0"/>
                <a:cs typeface="Arial" panose="020B0604020202020204" pitchFamily="34" charset="0"/>
              </a:rPr>
              <a:t>Traction</a:t>
            </a:r>
          </a:p>
        </p:txBody>
      </p:sp>
      <p:sp>
        <p:nvSpPr>
          <p:cNvPr id="7" name="Titre 1">
            <a:extLst>
              <a:ext uri="{FF2B5EF4-FFF2-40B4-BE49-F238E27FC236}">
                <a16:creationId xmlns:a16="http://schemas.microsoft.com/office/drawing/2014/main" id="{2BFF58F1-5367-DADF-C8C8-DFA56F837498}"/>
              </a:ext>
            </a:extLst>
          </p:cNvPr>
          <p:cNvSpPr txBox="1">
            <a:spLocks/>
          </p:cNvSpPr>
          <p:nvPr/>
        </p:nvSpPr>
        <p:spPr>
          <a:xfrm>
            <a:off x="1668414" y="347708"/>
            <a:ext cx="9100822"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les charges et les contraintes</a:t>
            </a:r>
          </a:p>
        </p:txBody>
      </p:sp>
      <p:pic>
        <p:nvPicPr>
          <p:cNvPr id="1026" name="Picture 2" descr="Commandes de vol">
            <a:extLst>
              <a:ext uri="{FF2B5EF4-FFF2-40B4-BE49-F238E27FC236}">
                <a16:creationId xmlns:a16="http://schemas.microsoft.com/office/drawing/2014/main" id="{10F2CEB0-C72D-EE43-21AF-9EDCFCBF1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2205" y="4276094"/>
            <a:ext cx="2628900" cy="1743075"/>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A6CE7780-9072-1AB8-3281-B7B459BAF224}"/>
              </a:ext>
            </a:extLst>
          </p:cNvPr>
          <p:cNvSpPr txBox="1"/>
          <p:nvPr/>
        </p:nvSpPr>
        <p:spPr>
          <a:xfrm>
            <a:off x="647241" y="4537580"/>
            <a:ext cx="6051014" cy="8803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indent="0" algn="just">
              <a:lnSpc>
                <a:spcPct val="150000"/>
              </a:lnSpc>
              <a:buNone/>
            </a:pPr>
            <a:r>
              <a:rPr lang="fr-FR" altLang="fr-FR" sz="1800" dirty="0">
                <a:solidFill>
                  <a:schemeClr val="tx1"/>
                </a:solidFill>
              </a:rPr>
              <a:t>Exemple de sollicitation en traction :     </a:t>
            </a:r>
          </a:p>
          <a:p>
            <a:pPr marL="0" indent="0" algn="ctr">
              <a:lnSpc>
                <a:spcPct val="150000"/>
              </a:lnSpc>
              <a:buNone/>
            </a:pPr>
            <a:r>
              <a:rPr lang="fr-FR" altLang="fr-FR" sz="1800" b="1" dirty="0">
                <a:solidFill>
                  <a:schemeClr val="tx1"/>
                </a:solidFill>
              </a:rPr>
              <a:t>Timonerie rigide de commande de vol - Biellette.</a:t>
            </a:r>
          </a:p>
        </p:txBody>
      </p:sp>
    </p:spTree>
    <p:extLst>
      <p:ext uri="{BB962C8B-B14F-4D97-AF65-F5344CB8AC3E}">
        <p14:creationId xmlns:p14="http://schemas.microsoft.com/office/powerpoint/2010/main" val="3570725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65846" y="881316"/>
            <a:ext cx="3065780" cy="671195"/>
          </a:xfrm>
        </p:spPr>
        <p:txBody>
          <a:bodyPr>
            <a:normAutofit/>
          </a:bodyPr>
          <a:lstStyle/>
          <a:p>
            <a:pPr algn="ctr"/>
            <a:r>
              <a:rPr lang="fr-FR" sz="2400" dirty="0">
                <a:latin typeface="Arial" panose="020B0604020202020204" pitchFamily="34" charset="0"/>
                <a:cs typeface="Arial" panose="020B0604020202020204" pitchFamily="34" charset="0"/>
              </a:rPr>
              <a:t>Compression</a:t>
            </a:r>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82427" y="1636176"/>
            <a:ext cx="2034540" cy="3375661"/>
          </a:xfrm>
        </p:spPr>
        <p:style>
          <a:lnRef idx="2">
            <a:schemeClr val="dk1"/>
          </a:lnRef>
          <a:fillRef idx="1">
            <a:schemeClr val="lt1"/>
          </a:fillRef>
          <a:effectRef idx="0">
            <a:schemeClr val="dk1"/>
          </a:effectRef>
          <a:fontRef idx="minor">
            <a:schemeClr val="dk1"/>
          </a:fontRef>
        </p:style>
      </p:pic>
      <p:pic>
        <p:nvPicPr>
          <p:cNvPr id="7" name="Espace réservé du contenu 3"/>
          <p:cNvPicPr/>
          <p:nvPr/>
        </p:nvPicPr>
        <p:blipFill rotWithShape="1">
          <a:blip r:embed="rId4"/>
          <a:srcRect l="39945" t="85909" r="42743" b="8013"/>
          <a:stretch/>
        </p:blipFill>
        <p:spPr bwMode="auto">
          <a:xfrm rot="5400000">
            <a:off x="9417400" y="2723612"/>
            <a:ext cx="3375660" cy="1200788"/>
          </a:xfrm>
          <a:prstGeom prst="rect">
            <a:avLst/>
          </a:prstGeom>
          <a:ln/>
          <a:extLst>
            <a:ext uri="{53640926-AAD7-44D8-BBD7-CCE9431645EC}">
              <a14:shadowObscured xmlns:a14="http://schemas.microsoft.com/office/drawing/2010/main"/>
            </a:ext>
          </a:extLst>
        </p:spPr>
        <p:style>
          <a:lnRef idx="2">
            <a:schemeClr val="dk1"/>
          </a:lnRef>
          <a:fillRef idx="1">
            <a:schemeClr val="lt1"/>
          </a:fillRef>
          <a:effectRef idx="0">
            <a:schemeClr val="dk1"/>
          </a:effectRef>
          <a:fontRef idx="minor">
            <a:schemeClr val="dk1"/>
          </a:fontRef>
        </p:style>
      </p:pic>
      <p:sp>
        <p:nvSpPr>
          <p:cNvPr id="3" name="Espace réservé du numéro de diapositive 2"/>
          <p:cNvSpPr>
            <a:spLocks noGrp="1"/>
          </p:cNvSpPr>
          <p:nvPr>
            <p:ph type="sldNum" sz="quarter" idx="12"/>
          </p:nvPr>
        </p:nvSpPr>
        <p:spPr>
          <a:xfrm>
            <a:off x="9074329" y="6011150"/>
            <a:ext cx="2468880" cy="365125"/>
          </a:xfrm>
        </p:spPr>
        <p:txBody>
          <a:bodyPr/>
          <a:lstStyle/>
          <a:p>
            <a:fld id="{52546A5F-30BF-4F18-BDC9-2A645E21CF39}" type="slidenum">
              <a:rPr lang="fr-FR" sz="1920" b="1"/>
              <a:t>15</a:t>
            </a:fld>
            <a:endParaRPr lang="fr-FR" sz="1920" b="1" dirty="0"/>
          </a:p>
        </p:txBody>
      </p:sp>
      <mc:AlternateContent xmlns:mc="http://schemas.openxmlformats.org/markup-compatibility/2006" xmlns:a14="http://schemas.microsoft.com/office/drawing/2010/main">
        <mc:Choice Requires="a14">
          <p:sp>
            <p:nvSpPr>
              <p:cNvPr id="8" name="Rectangle 7"/>
              <p:cNvSpPr/>
              <p:nvPr/>
            </p:nvSpPr>
            <p:spPr>
              <a:xfrm>
                <a:off x="8490817" y="5221824"/>
                <a:ext cx="1417760"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2160" i="1">
                          <a:latin typeface="Cambria Math" panose="02040503050406030204" pitchFamily="18" charset="0"/>
                        </a:rPr>
                        <m:t>𝜎</m:t>
                      </m:r>
                      <m:r>
                        <a:rPr lang="fr-FR" sz="2160">
                          <a:latin typeface="Cambria Math" panose="02040503050406030204" pitchFamily="18" charset="0"/>
                        </a:rPr>
                        <m:t>=</m:t>
                      </m:r>
                      <m:r>
                        <a:rPr lang="fr-FR" sz="2160" i="1">
                          <a:latin typeface="Cambria Math" panose="02040503050406030204" pitchFamily="18" charset="0"/>
                        </a:rPr>
                        <m:t>𝐸</m:t>
                      </m:r>
                      <m:r>
                        <a:rPr lang="fr-FR" sz="2160">
                          <a:latin typeface="Cambria Math" panose="02040503050406030204" pitchFamily="18" charset="0"/>
                        </a:rPr>
                        <m:t>×</m:t>
                      </m:r>
                      <m:r>
                        <a:rPr lang="fr-FR" sz="2160" i="1">
                          <a:latin typeface="Cambria Math" panose="02040503050406030204" pitchFamily="18" charset="0"/>
                          <a:ea typeface="Cambria Math" panose="02040503050406030204" pitchFamily="18" charset="0"/>
                        </a:rPr>
                        <m:t>𝜖</m:t>
                      </m:r>
                    </m:oMath>
                  </m:oMathPara>
                </a14:m>
                <a:endParaRPr lang="fr-FR" sz="2160" dirty="0"/>
              </a:p>
            </p:txBody>
          </p:sp>
        </mc:Choice>
        <mc:Fallback xmlns="">
          <p:sp>
            <p:nvSpPr>
              <p:cNvPr id="8" name="Rectangle 7"/>
              <p:cNvSpPr>
                <a:spLocks noRot="1" noChangeAspect="1" noMove="1" noResize="1" noEditPoints="1" noAdjustHandles="1" noChangeArrowheads="1" noChangeShapeType="1" noTextEdit="1"/>
              </p:cNvSpPr>
              <p:nvPr/>
            </p:nvSpPr>
            <p:spPr>
              <a:xfrm>
                <a:off x="8490817" y="5221824"/>
                <a:ext cx="1417760" cy="424732"/>
              </a:xfrm>
              <a:prstGeom prst="rect">
                <a:avLst/>
              </a:prstGeom>
              <a:blipFill>
                <a:blip r:embed="rId5"/>
                <a:stretch>
                  <a:fillRect/>
                </a:stretch>
              </a:blipFill>
            </p:spPr>
            <p:txBody>
              <a:bodyPr/>
              <a:lstStyle/>
              <a:p>
                <a:r>
                  <a:rPr lang="en-GB">
                    <a:noFill/>
                  </a:rPr>
                  <a:t> </a:t>
                </a:r>
              </a:p>
            </p:txBody>
          </p:sp>
        </mc:Fallback>
      </mc:AlternateContent>
      <p:sp>
        <p:nvSpPr>
          <p:cNvPr id="11" name="Titre 1"/>
          <p:cNvSpPr txBox="1">
            <a:spLocks/>
          </p:cNvSpPr>
          <p:nvPr/>
        </p:nvSpPr>
        <p:spPr>
          <a:xfrm>
            <a:off x="1999388" y="373942"/>
            <a:ext cx="8114845"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les charges et les contraintes</a:t>
            </a:r>
          </a:p>
        </p:txBody>
      </p:sp>
      <p:sp>
        <p:nvSpPr>
          <p:cNvPr id="5" name="Rectangle 4"/>
          <p:cNvSpPr/>
          <p:nvPr/>
        </p:nvSpPr>
        <p:spPr>
          <a:xfrm>
            <a:off x="321014" y="1650055"/>
            <a:ext cx="7465960" cy="341632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lnSpc>
                <a:spcPct val="150000"/>
              </a:lnSpc>
            </a:pPr>
            <a:r>
              <a:rPr lang="fr-FR" dirty="0">
                <a:latin typeface="Arial" panose="020B0604020202020204" pitchFamily="34" charset="0"/>
                <a:cs typeface="Arial" panose="020B0604020202020204" pitchFamily="34" charset="0"/>
              </a:rPr>
              <a:t>En fonction de la dimension de la pièce:</a:t>
            </a:r>
          </a:p>
          <a:p>
            <a:pPr marL="28575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Une pièce épaisse:  dans un premier temps, un rétrécissement de la pièce, pouvant aller jusqu’à la rupture</a:t>
            </a:r>
          </a:p>
          <a:p>
            <a:pPr marL="28575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Une structure dont la longueur est importante par rapport à l’épaisseur: </a:t>
            </a:r>
            <a:r>
              <a:rPr lang="fr-FR" b="1" dirty="0">
                <a:latin typeface="Arial" panose="020B0604020202020204" pitchFamily="34" charset="0"/>
                <a:cs typeface="Arial" panose="020B0604020202020204" pitchFamily="34" charset="0"/>
              </a:rPr>
              <a:t>un flambage </a:t>
            </a:r>
          </a:p>
          <a:p>
            <a:pPr marL="285750" indent="-285750" algn="just">
              <a:lnSpc>
                <a:spcPct val="150000"/>
              </a:lnSpc>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lvl="0" algn="just">
              <a:lnSpc>
                <a:spcPct val="150000"/>
              </a:lnSpc>
              <a:defRPr/>
            </a:pPr>
            <a:r>
              <a:rPr lang="fr-FR" dirty="0">
                <a:latin typeface="Arial" panose="020B0604020202020204" pitchFamily="34" charset="0"/>
                <a:cs typeface="Arial" panose="020B0604020202020204" pitchFamily="34" charset="0"/>
              </a:rPr>
              <a:t>Pendant un vol stabilisé l’extrados de l’aile est soumis à la compression donc au flambage.</a:t>
            </a:r>
          </a:p>
        </p:txBody>
      </p:sp>
    </p:spTree>
    <p:extLst>
      <p:ext uri="{BB962C8B-B14F-4D97-AF65-F5344CB8AC3E}">
        <p14:creationId xmlns:p14="http://schemas.microsoft.com/office/powerpoint/2010/main" val="1563471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98F4803A-E4B1-8F88-085C-F54D389C6C2B}"/>
              </a:ext>
            </a:extLst>
          </p:cNvPr>
          <p:cNvSpPr>
            <a:spLocks noGrp="1"/>
          </p:cNvSpPr>
          <p:nvPr>
            <p:ph type="sldNum" sz="quarter" idx="12"/>
          </p:nvPr>
        </p:nvSpPr>
        <p:spPr/>
        <p:txBody>
          <a:bodyPr/>
          <a:lstStyle/>
          <a:p>
            <a:fld id="{A9BC6852-4DD2-4DEB-9527-70B32FA172FB}" type="slidenum">
              <a:rPr lang="fr-FR" altLang="fr-FR"/>
              <a:pPr/>
              <a:t>16</a:t>
            </a:fld>
            <a:endParaRPr lang="fr-FR" altLang="fr-FR"/>
          </a:p>
        </p:txBody>
      </p:sp>
      <p:sp>
        <p:nvSpPr>
          <p:cNvPr id="1966083" name="Rectangle 3">
            <a:extLst>
              <a:ext uri="{FF2B5EF4-FFF2-40B4-BE49-F238E27FC236}">
                <a16:creationId xmlns:a16="http://schemas.microsoft.com/office/drawing/2014/main" id="{D4B39800-F063-3D5F-7738-7E5EF73B772E}"/>
              </a:ext>
            </a:extLst>
          </p:cNvPr>
          <p:cNvSpPr>
            <a:spLocks noGrp="1" noChangeArrowheads="1"/>
          </p:cNvSpPr>
          <p:nvPr>
            <p:ph type="body" idx="1"/>
          </p:nvPr>
        </p:nvSpPr>
        <p:spPr>
          <a:xfrm>
            <a:off x="434502" y="1567388"/>
            <a:ext cx="11322995" cy="1302272"/>
          </a:xfrm>
        </p:spPr>
        <p:style>
          <a:lnRef idx="2">
            <a:schemeClr val="accent2"/>
          </a:lnRef>
          <a:fillRef idx="1">
            <a:schemeClr val="lt1"/>
          </a:fillRef>
          <a:effectRef idx="0">
            <a:schemeClr val="accent2"/>
          </a:effectRef>
          <a:fontRef idx="minor">
            <a:schemeClr val="dk1"/>
          </a:fontRef>
        </p:style>
        <p:txBody>
          <a:bodyPr>
            <a:normAutofit/>
          </a:bodyPr>
          <a:lstStyle/>
          <a:p>
            <a:pPr marL="0" indent="0" algn="just">
              <a:lnSpc>
                <a:spcPct val="110000"/>
              </a:lnSpc>
              <a:buNone/>
            </a:pPr>
            <a:r>
              <a:rPr lang="fr-FR" altLang="fr-FR" sz="2000" dirty="0"/>
              <a:t>Une pièce est dite longue quand sa longueur est </a:t>
            </a:r>
            <a:r>
              <a:rPr lang="fr-FR" altLang="fr-FR" sz="2000" dirty="0">
                <a:solidFill>
                  <a:srgbClr val="DC0081"/>
                </a:solidFill>
              </a:rPr>
              <a:t>supérieure à 5 fois la plus petite dimension de la section droite s.</a:t>
            </a:r>
            <a:endParaRPr lang="fr-FR" altLang="fr-FR" sz="2000" dirty="0"/>
          </a:p>
        </p:txBody>
      </p:sp>
      <p:pic>
        <p:nvPicPr>
          <p:cNvPr id="1966087" name="Picture 7">
            <a:extLst>
              <a:ext uri="{FF2B5EF4-FFF2-40B4-BE49-F238E27FC236}">
                <a16:creationId xmlns:a16="http://schemas.microsoft.com/office/drawing/2014/main" id="{F85F58F1-CFD3-2117-6688-76CDE5E05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9828" y="3011631"/>
            <a:ext cx="6944794" cy="2458584"/>
          </a:xfrm>
          <a:prstGeom prst="rect">
            <a:avLst/>
          </a:prstGeom>
          <a:ln/>
        </p:spPr>
        <p:style>
          <a:lnRef idx="2">
            <a:schemeClr val="accent2"/>
          </a:lnRef>
          <a:fillRef idx="1">
            <a:schemeClr val="lt1"/>
          </a:fillRef>
          <a:effectRef idx="0">
            <a:schemeClr val="accent2"/>
          </a:effectRef>
          <a:fontRef idx="minor">
            <a:schemeClr val="dk1"/>
          </a:fontRef>
        </p:style>
      </p:pic>
      <p:sp>
        <p:nvSpPr>
          <p:cNvPr id="10" name="Titre 1">
            <a:extLst>
              <a:ext uri="{FF2B5EF4-FFF2-40B4-BE49-F238E27FC236}">
                <a16:creationId xmlns:a16="http://schemas.microsoft.com/office/drawing/2014/main" id="{7872163E-2232-56AE-7769-45FBDFFEAFE1}"/>
              </a:ext>
            </a:extLst>
          </p:cNvPr>
          <p:cNvSpPr>
            <a:spLocks noGrp="1"/>
          </p:cNvSpPr>
          <p:nvPr>
            <p:ph type="title"/>
          </p:nvPr>
        </p:nvSpPr>
        <p:spPr>
          <a:xfrm>
            <a:off x="4545648" y="122632"/>
            <a:ext cx="3065780" cy="671195"/>
          </a:xfrm>
        </p:spPr>
        <p:txBody>
          <a:bodyPr>
            <a:normAutofit/>
          </a:bodyPr>
          <a:lstStyle/>
          <a:p>
            <a:pPr algn="ctr"/>
            <a:r>
              <a:rPr lang="fr-FR" sz="2400" dirty="0">
                <a:latin typeface="Arial" panose="020B0604020202020204" pitchFamily="34" charset="0"/>
                <a:cs typeface="Arial" panose="020B0604020202020204" pitchFamily="34" charset="0"/>
              </a:rPr>
              <a:t>Compression</a:t>
            </a:r>
          </a:p>
        </p:txBody>
      </p:sp>
      <p:sp>
        <p:nvSpPr>
          <p:cNvPr id="5" name="TextBox 4">
            <a:extLst>
              <a:ext uri="{FF2B5EF4-FFF2-40B4-BE49-F238E27FC236}">
                <a16:creationId xmlns:a16="http://schemas.microsoft.com/office/drawing/2014/main" id="{67468430-C848-7367-5F1B-1EDB9714B7FD}"/>
              </a:ext>
            </a:extLst>
          </p:cNvPr>
          <p:cNvSpPr txBox="1"/>
          <p:nvPr/>
        </p:nvSpPr>
        <p:spPr>
          <a:xfrm>
            <a:off x="2023353" y="5612187"/>
            <a:ext cx="9980579" cy="686470"/>
          </a:xfrm>
          <a:prstGeom prst="rect">
            <a:avLst/>
          </a:prstGeom>
          <a:noFill/>
        </p:spPr>
        <p:txBody>
          <a:bodyPr wrap="square">
            <a:spAutoFit/>
          </a:bodyPr>
          <a:lstStyle/>
          <a:p>
            <a:pPr algn="just">
              <a:lnSpc>
                <a:spcPct val="110000"/>
              </a:lnSpc>
            </a:pPr>
            <a:r>
              <a:rPr lang="fr-FR" altLang="fr-FR" sz="1800" dirty="0"/>
              <a:t>Panneau de revêtement partie inférieure fuselage Exemple de sollicitation au flambage</a:t>
            </a:r>
            <a:endParaRPr lang="en-GB" dirty="0"/>
          </a:p>
          <a:p>
            <a:pPr marL="0" indent="0" algn="just">
              <a:lnSpc>
                <a:spcPct val="110000"/>
              </a:lnSpc>
              <a:buNone/>
            </a:pPr>
            <a:endParaRPr lang="fr-FR" altLang="fr-FR" sz="1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5">
            <a:extLst>
              <a:ext uri="{FF2B5EF4-FFF2-40B4-BE49-F238E27FC236}">
                <a16:creationId xmlns:a16="http://schemas.microsoft.com/office/drawing/2014/main" id="{9588573B-DAFA-1631-7761-2E7D197E5E61}"/>
              </a:ext>
            </a:extLst>
          </p:cNvPr>
          <p:cNvSpPr>
            <a:spLocks noGrp="1"/>
          </p:cNvSpPr>
          <p:nvPr>
            <p:ph type="sldNum" sz="quarter" idx="12"/>
          </p:nvPr>
        </p:nvSpPr>
        <p:spPr/>
        <p:txBody>
          <a:bodyPr/>
          <a:lstStyle/>
          <a:p>
            <a:fld id="{313DE94F-BB22-43E7-90D1-1D7950336A4A}" type="slidenum">
              <a:rPr lang="fr-FR" altLang="fr-FR"/>
              <a:pPr/>
              <a:t>17</a:t>
            </a:fld>
            <a:endParaRPr lang="fr-FR" altLang="fr-FR"/>
          </a:p>
        </p:txBody>
      </p:sp>
      <mc:AlternateContent xmlns:mc="http://schemas.openxmlformats.org/markup-compatibility/2006" xmlns:a14="http://schemas.microsoft.com/office/drawing/2010/main">
        <mc:Choice Requires="a14">
          <p:sp>
            <p:nvSpPr>
              <p:cNvPr id="1967107" name="Rectangle 3">
                <a:extLst>
                  <a:ext uri="{FF2B5EF4-FFF2-40B4-BE49-F238E27FC236}">
                    <a16:creationId xmlns:a16="http://schemas.microsoft.com/office/drawing/2014/main" id="{80C843D8-D4EB-6E1F-A139-2AE8656B6D97}"/>
                  </a:ext>
                </a:extLst>
              </p:cNvPr>
              <p:cNvSpPr>
                <a:spLocks noGrp="1" noChangeArrowheads="1"/>
              </p:cNvSpPr>
              <p:nvPr>
                <p:ph type="body" idx="1"/>
              </p:nvPr>
            </p:nvSpPr>
            <p:spPr>
              <a:xfrm>
                <a:off x="739302" y="981076"/>
                <a:ext cx="11060349" cy="1898312"/>
              </a:xfrm>
            </p:spPr>
            <p:style>
              <a:lnRef idx="2">
                <a:schemeClr val="accent1"/>
              </a:lnRef>
              <a:fillRef idx="1">
                <a:schemeClr val="lt1"/>
              </a:fillRef>
              <a:effectRef idx="0">
                <a:schemeClr val="accent1"/>
              </a:effectRef>
              <a:fontRef idx="minor">
                <a:schemeClr val="dk1"/>
              </a:fontRef>
            </p:style>
            <p:txBody>
              <a:bodyPr>
                <a:normAutofit/>
              </a:bodyPr>
              <a:lstStyle/>
              <a:p>
                <a:pPr>
                  <a:lnSpc>
                    <a:spcPct val="100000"/>
                  </a:lnSpc>
                </a:pPr>
                <a:r>
                  <a:rPr lang="fr-FR" altLang="fr-FR" sz="2000" dirty="0"/>
                  <a:t>Les forces appliquées tendent à faire glisser deux sections parallèles d'une pièce.</a:t>
                </a:r>
              </a:p>
              <a:p>
                <a:pPr>
                  <a:lnSpc>
                    <a:spcPct val="100000"/>
                  </a:lnSpc>
                </a:pPr>
                <a:r>
                  <a:rPr lang="fr-FR" altLang="fr-FR" sz="2000" dirty="0"/>
                  <a:t>La contrainte de cisaillement s'exprime : </a:t>
                </a:r>
                <a14:m>
                  <m:oMath xmlns:m="http://schemas.openxmlformats.org/officeDocument/2006/math">
                    <m:r>
                      <a:rPr lang="fr-FR" sz="2000" b="0" i="1" smtClean="0">
                        <a:latin typeface="Cambria Math" panose="02040503050406030204" pitchFamily="18" charset="0"/>
                      </a:rPr>
                      <m:t>𝜏</m:t>
                    </m:r>
                    <m:r>
                      <a:rPr lang="fr-FR" sz="2000" b="0" smtClean="0">
                        <a:latin typeface="Cambria Math" panose="02040503050406030204" pitchFamily="18" charset="0"/>
                      </a:rPr>
                      <m:t>=</m:t>
                    </m:r>
                    <m:f>
                      <m:fPr>
                        <m:ctrlPr>
                          <a:rPr lang="fr-FR" sz="2000" i="1">
                            <a:latin typeface="Cambria Math" panose="02040503050406030204" pitchFamily="18" charset="0"/>
                          </a:rPr>
                        </m:ctrlPr>
                      </m:fPr>
                      <m:num>
                        <m:r>
                          <a:rPr lang="fr-FR" sz="2000" b="0" i="1" smtClean="0">
                            <a:latin typeface="Cambria Math" panose="02040503050406030204" pitchFamily="18" charset="0"/>
                          </a:rPr>
                          <m:t>𝑇</m:t>
                        </m:r>
                      </m:num>
                      <m:den>
                        <m:r>
                          <a:rPr lang="fr-FR" sz="2000" b="0" i="1" smtClean="0">
                            <a:latin typeface="Cambria Math" panose="02040503050406030204" pitchFamily="18" charset="0"/>
                          </a:rPr>
                          <m:t>𝑆</m:t>
                        </m:r>
                      </m:den>
                    </m:f>
                  </m:oMath>
                </a14:m>
                <a:endParaRPr lang="fr-FR" altLang="fr-FR" sz="2000" dirty="0"/>
              </a:p>
              <a:p>
                <a:pPr>
                  <a:lnSpc>
                    <a:spcPct val="100000"/>
                  </a:lnSpc>
                </a:pPr>
                <a:r>
                  <a:rPr lang="fr-FR" altLang="fr-FR" sz="2000" dirty="0"/>
                  <a:t>Il existe une </a:t>
                </a:r>
                <a:r>
                  <a:rPr lang="fr-FR" altLang="fr-FR" sz="2000" dirty="0">
                    <a:solidFill>
                      <a:schemeClr val="accent2"/>
                    </a:solidFill>
                  </a:rPr>
                  <a:t>contrainte de</a:t>
                </a:r>
                <a:r>
                  <a:rPr lang="fr-FR" altLang="fr-FR" sz="2000" dirty="0"/>
                  <a:t> </a:t>
                </a:r>
                <a:r>
                  <a:rPr lang="fr-FR" altLang="fr-FR" sz="2000" dirty="0">
                    <a:solidFill>
                      <a:schemeClr val="accent2"/>
                    </a:solidFill>
                  </a:rPr>
                  <a:t>limite élastique Te</a:t>
                </a:r>
                <a:r>
                  <a:rPr lang="fr-FR" altLang="fr-FR" sz="2000" dirty="0"/>
                  <a:t> et </a:t>
                </a:r>
                <a:r>
                  <a:rPr lang="fr-FR" altLang="fr-FR" sz="2000" dirty="0">
                    <a:solidFill>
                      <a:schemeClr val="hlink"/>
                    </a:solidFill>
                  </a:rPr>
                  <a:t>une contrainte de limite de rupture Tr.</a:t>
                </a:r>
              </a:p>
              <a:p>
                <a:pPr>
                  <a:lnSpc>
                    <a:spcPct val="100000"/>
                  </a:lnSpc>
                </a:pPr>
                <a:r>
                  <a:rPr lang="fr-FR" altLang="fr-FR" sz="2000" dirty="0"/>
                  <a:t>Exemple de sollicitation au cisaillement : </a:t>
                </a:r>
                <a:r>
                  <a:rPr lang="fr-FR" altLang="fr-FR" sz="2000" dirty="0">
                    <a:solidFill>
                      <a:srgbClr val="993300"/>
                    </a:solidFill>
                  </a:rPr>
                  <a:t>rivet assemblant deux tôles.</a:t>
                </a:r>
              </a:p>
            </p:txBody>
          </p:sp>
        </mc:Choice>
        <mc:Fallback xmlns="">
          <p:sp>
            <p:nvSpPr>
              <p:cNvPr id="1967107" name="Rectangle 3">
                <a:extLst>
                  <a:ext uri="{FF2B5EF4-FFF2-40B4-BE49-F238E27FC236}">
                    <a16:creationId xmlns:a16="http://schemas.microsoft.com/office/drawing/2014/main" id="{80C843D8-D4EB-6E1F-A139-2AE8656B6D97}"/>
                  </a:ext>
                </a:extLst>
              </p:cNvPr>
              <p:cNvSpPr>
                <a:spLocks noGrp="1" noRot="1" noChangeAspect="1" noMove="1" noResize="1" noEditPoints="1" noAdjustHandles="1" noChangeArrowheads="1" noChangeShapeType="1" noTextEdit="1"/>
              </p:cNvSpPr>
              <p:nvPr>
                <p:ph type="body" idx="1"/>
              </p:nvPr>
            </p:nvSpPr>
            <p:spPr>
              <a:xfrm>
                <a:off x="739302" y="981076"/>
                <a:ext cx="11060349" cy="1898312"/>
              </a:xfrm>
              <a:blipFill>
                <a:blip r:embed="rId2"/>
                <a:stretch>
                  <a:fillRect l="-440" t="-1597" b="-1597"/>
                </a:stretch>
              </a:blipFill>
            </p:spPr>
            <p:txBody>
              <a:bodyPr/>
              <a:lstStyle/>
              <a:p>
                <a:r>
                  <a:rPr lang="en-GB">
                    <a:noFill/>
                  </a:rPr>
                  <a:t> </a:t>
                </a:r>
              </a:p>
            </p:txBody>
          </p:sp>
        </mc:Fallback>
      </mc:AlternateContent>
      <p:pic>
        <p:nvPicPr>
          <p:cNvPr id="1967111" name="Picture 7">
            <a:extLst>
              <a:ext uri="{FF2B5EF4-FFF2-40B4-BE49-F238E27FC236}">
                <a16:creationId xmlns:a16="http://schemas.microsoft.com/office/drawing/2014/main" id="{11307164-B5B7-FF1F-D892-301C0EC40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7319" y="3613151"/>
            <a:ext cx="3673475" cy="2336800"/>
          </a:xfrm>
          <a:prstGeom prst="rect">
            <a:avLst/>
          </a:prstGeom>
          <a:ln/>
        </p:spPr>
        <p:style>
          <a:lnRef idx="2">
            <a:schemeClr val="accent1"/>
          </a:lnRef>
          <a:fillRef idx="1">
            <a:schemeClr val="lt1"/>
          </a:fillRef>
          <a:effectRef idx="0">
            <a:schemeClr val="accent1"/>
          </a:effectRef>
          <a:fontRef idx="minor">
            <a:schemeClr val="dk1"/>
          </a:fontRef>
        </p:style>
      </p:pic>
      <p:sp>
        <p:nvSpPr>
          <p:cNvPr id="8" name="Titre 1">
            <a:extLst>
              <a:ext uri="{FF2B5EF4-FFF2-40B4-BE49-F238E27FC236}">
                <a16:creationId xmlns:a16="http://schemas.microsoft.com/office/drawing/2014/main" id="{812039D0-6DD5-E6BD-CCC4-2158BA54521E}"/>
              </a:ext>
            </a:extLst>
          </p:cNvPr>
          <p:cNvSpPr>
            <a:spLocks noGrp="1"/>
          </p:cNvSpPr>
          <p:nvPr>
            <p:ph type="title"/>
          </p:nvPr>
        </p:nvSpPr>
        <p:spPr>
          <a:xfrm>
            <a:off x="4251914" y="186689"/>
            <a:ext cx="3515179" cy="610235"/>
          </a:xfrm>
        </p:spPr>
        <p:txBody>
          <a:bodyPr>
            <a:noAutofit/>
          </a:bodyPr>
          <a:lstStyle/>
          <a:p>
            <a:pPr algn="ctr"/>
            <a:r>
              <a:rPr lang="fr-FR" sz="2400" dirty="0">
                <a:latin typeface="Arial" panose="020B0604020202020204" pitchFamily="34" charset="0"/>
                <a:cs typeface="Arial" panose="020B0604020202020204" pitchFamily="34" charset="0"/>
              </a:rPr>
              <a:t>Cisaillement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61235" y="752570"/>
            <a:ext cx="3515179" cy="610235"/>
          </a:xfrm>
        </p:spPr>
        <p:txBody>
          <a:bodyPr>
            <a:noAutofit/>
          </a:bodyPr>
          <a:lstStyle/>
          <a:p>
            <a:pPr algn="ctr"/>
            <a:r>
              <a:rPr lang="fr-FR" sz="2400" dirty="0">
                <a:latin typeface="Arial" panose="020B0604020202020204" pitchFamily="34" charset="0"/>
                <a:cs typeface="Arial" panose="020B0604020202020204" pitchFamily="34" charset="0"/>
              </a:rPr>
              <a:t>Cisaillement</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13" y="1980937"/>
            <a:ext cx="3705462" cy="2704978"/>
          </a:xfrm>
          <a:prstGeom prst="rect">
            <a:avLst/>
          </a:prstGeom>
        </p:spPr>
        <p:style>
          <a:lnRef idx="2">
            <a:schemeClr val="dk1"/>
          </a:lnRef>
          <a:fillRef idx="1">
            <a:schemeClr val="lt1"/>
          </a:fillRef>
          <a:effectRef idx="0">
            <a:schemeClr val="dk1"/>
          </a:effectRef>
          <a:fontRef idx="minor">
            <a:schemeClr val="dk1"/>
          </a:fontRef>
        </p:style>
      </p:pic>
      <p:sp>
        <p:nvSpPr>
          <p:cNvPr id="4" name="Espace réservé du numéro de diapositive 3"/>
          <p:cNvSpPr>
            <a:spLocks noGrp="1"/>
          </p:cNvSpPr>
          <p:nvPr>
            <p:ph type="sldNum" sz="quarter" idx="12"/>
          </p:nvPr>
        </p:nvSpPr>
        <p:spPr>
          <a:xfrm>
            <a:off x="9074329" y="5991226"/>
            <a:ext cx="2468880" cy="365125"/>
          </a:xfrm>
        </p:spPr>
        <p:txBody>
          <a:bodyPr/>
          <a:lstStyle/>
          <a:p>
            <a:fld id="{52546A5F-30BF-4F18-BDC9-2A645E21CF39}" type="slidenum">
              <a:rPr lang="fr-FR" sz="1920" b="1"/>
              <a:t>18</a:t>
            </a:fld>
            <a:endParaRPr lang="fr-FR" sz="1920" b="1"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7743" y="1980937"/>
            <a:ext cx="3941027" cy="2704978"/>
          </a:xfrm>
          <a:prstGeom prst="rect">
            <a:avLst/>
          </a:prstGeom>
        </p:spPr>
        <p:style>
          <a:lnRef idx="2">
            <a:schemeClr val="dk1"/>
          </a:lnRef>
          <a:fillRef idx="1">
            <a:schemeClr val="lt1"/>
          </a:fillRef>
          <a:effectRef idx="0">
            <a:schemeClr val="dk1"/>
          </a:effectRef>
          <a:fontRef idx="minor">
            <a:schemeClr val="dk1"/>
          </a:fontRef>
        </p:style>
      </p:pic>
      <p:sp>
        <p:nvSpPr>
          <p:cNvPr id="12" name="Titre 1"/>
          <p:cNvSpPr txBox="1">
            <a:spLocks/>
          </p:cNvSpPr>
          <p:nvPr/>
        </p:nvSpPr>
        <p:spPr>
          <a:xfrm>
            <a:off x="1975363" y="374156"/>
            <a:ext cx="8079826"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les charges et les contraintes</a:t>
            </a:r>
          </a:p>
        </p:txBody>
      </p:sp>
      <p:sp>
        <p:nvSpPr>
          <p:cNvPr id="6" name="TextBox 5">
            <a:extLst>
              <a:ext uri="{FF2B5EF4-FFF2-40B4-BE49-F238E27FC236}">
                <a16:creationId xmlns:a16="http://schemas.microsoft.com/office/drawing/2014/main" id="{D54D16C2-D2A9-BA27-B83D-086616E4C504}"/>
              </a:ext>
            </a:extLst>
          </p:cNvPr>
          <p:cNvSpPr txBox="1"/>
          <p:nvPr/>
        </p:nvSpPr>
        <p:spPr>
          <a:xfrm>
            <a:off x="926123" y="1392516"/>
            <a:ext cx="10339754" cy="369332"/>
          </a:xfrm>
          <a:prstGeom prst="rect">
            <a:avLst/>
          </a:prstGeom>
          <a:noFill/>
        </p:spPr>
        <p:txBody>
          <a:bodyPr wrap="square">
            <a:spAutoFit/>
          </a:bodyPr>
          <a:lstStyle/>
          <a:p>
            <a:r>
              <a:rPr lang="fr-FR" sz="1800" kern="1200" dirty="0">
                <a:solidFill>
                  <a:schemeClr val="tx1"/>
                </a:solidFill>
                <a:effectLst/>
                <a:latin typeface="+mn-lt"/>
                <a:ea typeface="+mn-ea"/>
                <a:cs typeface="+mn-cs"/>
              </a:rPr>
              <a:t>Un effort T appliquée parallèlement à une section T est appelle l’effort tranchant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13EC7A-0605-9C82-41A0-366EF5216C5E}"/>
                  </a:ext>
                </a:extLst>
              </p:cNvPr>
              <p:cNvSpPr txBox="1"/>
              <p:nvPr/>
            </p:nvSpPr>
            <p:spPr>
              <a:xfrm>
                <a:off x="2258516" y="4847371"/>
                <a:ext cx="7920615" cy="1718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fr-FR" sz="1800" b="1" i="1" smtClean="0">
                          <a:latin typeface="Cambria Math" panose="02040503050406030204" pitchFamily="18" charset="0"/>
                        </a:rPr>
                        <m:t>𝝉</m:t>
                      </m:r>
                      <m:r>
                        <a:rPr lang="fr-FR" sz="1800" b="1">
                          <a:latin typeface="Cambria Math" panose="02040503050406030204" pitchFamily="18" charset="0"/>
                        </a:rPr>
                        <m:t>=</m:t>
                      </m:r>
                      <m:r>
                        <a:rPr lang="fr-FR" sz="1800" b="1" i="1">
                          <a:latin typeface="Cambria Math" panose="02040503050406030204" pitchFamily="18" charset="0"/>
                        </a:rPr>
                        <m:t>𝜸</m:t>
                      </m:r>
                      <m:r>
                        <a:rPr lang="fr-FR" sz="1800" b="1" i="1">
                          <a:latin typeface="Cambria Math" panose="02040503050406030204" pitchFamily="18" charset="0"/>
                        </a:rPr>
                        <m:t>𝑮</m:t>
                      </m:r>
                    </m:oMath>
                  </m:oMathPara>
                </a14:m>
                <a:endParaRPr lang="fr-FR" sz="1800" b="1" dirty="0"/>
              </a:p>
              <a:p>
                <a:pPr marL="285750" indent="-285750">
                  <a:buFont typeface="Arial" panose="020B0604020202020204" pitchFamily="34" charset="0"/>
                  <a:buChar char="•"/>
                </a:pPr>
                <a:r>
                  <a:rPr lang="fr-FR" sz="1800" kern="1200" dirty="0">
                    <a:solidFill>
                      <a:schemeClr val="tx1"/>
                    </a:solidFill>
                    <a:effectLst/>
                    <a:latin typeface="+mn-lt"/>
                    <a:ea typeface="+mn-ea"/>
                    <a:cs typeface="+mn-cs"/>
                  </a:rPr>
                  <a:t>γ</a:t>
                </a:r>
                <a:r>
                  <a:rPr lang="fr-FR" dirty="0"/>
                  <a:t>: </a:t>
                </a:r>
                <a:r>
                  <a:rPr lang="fr-FR" sz="1800" kern="1200" dirty="0">
                    <a:solidFill>
                      <a:schemeClr val="tx1"/>
                    </a:solidFill>
                    <a:effectLst/>
                    <a:latin typeface="+mn-lt"/>
                    <a:ea typeface="+mn-ea"/>
                    <a:cs typeface="+mn-cs"/>
                  </a:rPr>
                  <a:t> infiniment petit</a:t>
                </a:r>
                <a:r>
                  <a:rPr lang="fr-FR" dirty="0"/>
                  <a:t>: </a:t>
                </a:r>
                <a:r>
                  <a:rPr lang="fr-FR" sz="1800" kern="1200" dirty="0">
                    <a:solidFill>
                      <a:schemeClr val="tx1"/>
                    </a:solidFill>
                    <a:effectLst/>
                    <a:latin typeface="+mn-lt"/>
                    <a:ea typeface="+mn-ea"/>
                    <a:cs typeface="+mn-cs"/>
                  </a:rPr>
                  <a:t>définit cette distorsion, s’appelle l’angle de glissement.</a:t>
                </a:r>
              </a:p>
              <a:p>
                <a:pPr marL="285750" indent="-285750">
                  <a:buFont typeface="Arial" panose="020B0604020202020204" pitchFamily="34" charset="0"/>
                  <a:buChar char="•"/>
                </a:pPr>
                <a:r>
                  <a:rPr lang="fr-FR" sz="1800" kern="1200" dirty="0">
                    <a:solidFill>
                      <a:schemeClr val="tx1"/>
                    </a:solidFill>
                    <a:effectLst/>
                    <a:latin typeface="+mn-lt"/>
                    <a:ea typeface="+mn-ea"/>
                    <a:cs typeface="+mn-cs"/>
                  </a:rPr>
                  <a:t>τ : la contrainte tangentielle de cisaillement</a:t>
                </a:r>
              </a:p>
              <a:p>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rPr>
                        <m:t> </m:t>
                      </m:r>
                      <m:r>
                        <a:rPr lang="fr-FR" b="1" i="1">
                          <a:latin typeface="Cambria Math" panose="02040503050406030204" pitchFamily="18" charset="0"/>
                        </a:rPr>
                        <m:t>𝝉</m:t>
                      </m:r>
                      <m:r>
                        <a:rPr lang="fr-FR" b="1">
                          <a:latin typeface="Cambria Math" panose="02040503050406030204" pitchFamily="18" charset="0"/>
                        </a:rPr>
                        <m:t>=</m:t>
                      </m:r>
                      <m:f>
                        <m:fPr>
                          <m:ctrlPr>
                            <a:rPr lang="fr-FR" b="1" i="1">
                              <a:latin typeface="Cambria Math" panose="02040503050406030204" pitchFamily="18" charset="0"/>
                            </a:rPr>
                          </m:ctrlPr>
                        </m:fPr>
                        <m:num>
                          <m:r>
                            <a:rPr lang="fr-FR" b="1" i="1">
                              <a:latin typeface="Cambria Math" panose="02040503050406030204" pitchFamily="18" charset="0"/>
                            </a:rPr>
                            <m:t>𝑻</m:t>
                          </m:r>
                        </m:num>
                        <m:den>
                          <m:r>
                            <a:rPr lang="fr-FR" b="1" i="1">
                              <a:latin typeface="Cambria Math" panose="02040503050406030204" pitchFamily="18" charset="0"/>
                            </a:rPr>
                            <m:t>𝑺</m:t>
                          </m:r>
                        </m:den>
                      </m:f>
                    </m:oMath>
                  </m:oMathPara>
                </a14:m>
                <a:endParaRPr lang="fr-FR" b="1" dirty="0"/>
              </a:p>
              <a:p>
                <a:pPr marL="285750" indent="-285750">
                  <a:buFont typeface="Arial" panose="020B0604020202020204" pitchFamily="34" charset="0"/>
                  <a:buChar char="•"/>
                </a:pPr>
                <a:r>
                  <a:rPr lang="fr-FR" sz="1800" kern="1200" dirty="0">
                    <a:solidFill>
                      <a:schemeClr val="tx1"/>
                    </a:solidFill>
                    <a:effectLst/>
                    <a:latin typeface="+mn-lt"/>
                    <a:ea typeface="+mn-ea"/>
                    <a:cs typeface="+mn-cs"/>
                  </a:rPr>
                  <a:t>G : module de glissement ou encore module de Coulomb</a:t>
                </a:r>
                <a:endParaRPr lang="en-GB" dirty="0"/>
              </a:p>
            </p:txBody>
          </p:sp>
        </mc:Choice>
        <mc:Fallback xmlns="">
          <p:sp>
            <p:nvSpPr>
              <p:cNvPr id="8" name="TextBox 7">
                <a:extLst>
                  <a:ext uri="{FF2B5EF4-FFF2-40B4-BE49-F238E27FC236}">
                    <a16:creationId xmlns:a16="http://schemas.microsoft.com/office/drawing/2014/main" id="{0B13EC7A-0605-9C82-41A0-366EF5216C5E}"/>
                  </a:ext>
                </a:extLst>
              </p:cNvPr>
              <p:cNvSpPr txBox="1">
                <a:spLocks noRot="1" noChangeAspect="1" noMove="1" noResize="1" noEditPoints="1" noAdjustHandles="1" noChangeArrowheads="1" noChangeShapeType="1" noTextEdit="1"/>
              </p:cNvSpPr>
              <p:nvPr/>
            </p:nvSpPr>
            <p:spPr>
              <a:xfrm>
                <a:off x="2258516" y="4847371"/>
                <a:ext cx="7920615" cy="1718868"/>
              </a:xfrm>
              <a:prstGeom prst="rect">
                <a:avLst/>
              </a:prstGeom>
              <a:blipFill>
                <a:blip r:embed="rId5"/>
                <a:stretch>
                  <a:fillRect l="-384" b="-4225"/>
                </a:stretch>
              </a:blipFill>
            </p:spPr>
            <p:txBody>
              <a:bodyPr/>
              <a:lstStyle/>
              <a:p>
                <a:r>
                  <a:rPr lang="en-GB">
                    <a:noFill/>
                  </a:rPr>
                  <a:t> </a:t>
                </a:r>
              </a:p>
            </p:txBody>
          </p:sp>
        </mc:Fallback>
      </mc:AlternateContent>
    </p:spTree>
    <p:extLst>
      <p:ext uri="{BB962C8B-B14F-4D97-AF65-F5344CB8AC3E}">
        <p14:creationId xmlns:p14="http://schemas.microsoft.com/office/powerpoint/2010/main" val="1221818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15183" t="61836" r="16351" b="15338"/>
          <a:stretch/>
        </p:blipFill>
        <p:spPr bwMode="auto">
          <a:xfrm>
            <a:off x="878889" y="1494695"/>
            <a:ext cx="10434218" cy="1956759"/>
          </a:xfrm>
          <a:prstGeom prst="rect">
            <a:avLst/>
          </a:prstGeom>
          <a:ln w="19050">
            <a:solidFill>
              <a:schemeClr val="tx1"/>
            </a:solidFill>
          </a:ln>
          <a:extLst>
            <a:ext uri="{53640926-AAD7-44D8-BBD7-CCE9431645EC}">
              <a14:shadowObscured xmlns:a14="http://schemas.microsoft.com/office/drawing/2010/main"/>
            </a:ext>
          </a:extLst>
        </p:spPr>
      </p:pic>
      <p:sp>
        <p:nvSpPr>
          <p:cNvPr id="5" name="Titre 1"/>
          <p:cNvSpPr>
            <a:spLocks noGrp="1"/>
          </p:cNvSpPr>
          <p:nvPr>
            <p:ph type="title"/>
          </p:nvPr>
        </p:nvSpPr>
        <p:spPr>
          <a:xfrm>
            <a:off x="4461235" y="752570"/>
            <a:ext cx="3515179" cy="610235"/>
          </a:xfrm>
        </p:spPr>
        <p:txBody>
          <a:bodyPr>
            <a:noAutofit/>
          </a:bodyPr>
          <a:lstStyle/>
          <a:p>
            <a:pPr algn="ctr"/>
            <a:r>
              <a:rPr lang="fr-FR" sz="2400" dirty="0">
                <a:latin typeface="Arial" panose="020B0604020202020204" pitchFamily="34" charset="0"/>
                <a:cs typeface="Arial" panose="020B0604020202020204" pitchFamily="34" charset="0"/>
              </a:rPr>
              <a:t>Cisaillement</a:t>
            </a:r>
          </a:p>
        </p:txBody>
      </p:sp>
      <p:sp>
        <p:nvSpPr>
          <p:cNvPr id="6" name="Titre 1"/>
          <p:cNvSpPr txBox="1">
            <a:spLocks/>
          </p:cNvSpPr>
          <p:nvPr/>
        </p:nvSpPr>
        <p:spPr>
          <a:xfrm>
            <a:off x="1975363" y="374156"/>
            <a:ext cx="8079826"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Notions sur les charges et les contraintes</a:t>
            </a:r>
          </a:p>
        </p:txBody>
      </p:sp>
      <p:sp>
        <p:nvSpPr>
          <p:cNvPr id="2" name="Rectangle 1"/>
          <p:cNvSpPr/>
          <p:nvPr/>
        </p:nvSpPr>
        <p:spPr>
          <a:xfrm>
            <a:off x="878889" y="4024752"/>
            <a:ext cx="10434218" cy="212686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 résistance d’un matériau est généralement moins bonne au cisaillement qu’en traction. </a:t>
            </a:r>
          </a:p>
          <a:p>
            <a:pPr marL="285750" indent="-285750" algn="just">
              <a:lnSpc>
                <a:spcPct val="150000"/>
              </a:lnSpc>
              <a:buFont typeface="Arial" panose="020B0604020202020204" pitchFamily="34" charset="0"/>
              <a:buChar char="•"/>
            </a:pPr>
            <a:r>
              <a:rPr lang="fr-FR" dirty="0"/>
              <a:t>Pour les métaux : τ</a:t>
            </a:r>
            <a:r>
              <a:rPr lang="fr-FR" baseline="-25000" dirty="0"/>
              <a:t>R</a:t>
            </a:r>
            <a:r>
              <a:rPr lang="fr-FR" dirty="0"/>
              <a:t>≈3/5 </a:t>
            </a:r>
            <a:r>
              <a:rPr lang="fr-FR" dirty="0" err="1"/>
              <a:t>σ</a:t>
            </a:r>
            <a:r>
              <a:rPr lang="fr-FR" baseline="-25000" dirty="0" err="1"/>
              <a:t>R</a:t>
            </a:r>
            <a:r>
              <a:rPr lang="fr-FR" baseline="-25000" dirty="0"/>
              <a:t>.</a:t>
            </a:r>
            <a:endParaRPr lang="fr-FR" dirty="0"/>
          </a:p>
          <a:p>
            <a:pPr marL="285750" indent="-285750" algn="just">
              <a:lnSpc>
                <a:spcPct val="150000"/>
              </a:lnSpc>
              <a:buFont typeface="Arial" panose="020B0604020202020204" pitchFamily="34" charset="0"/>
              <a:buChar char="•"/>
            </a:pPr>
            <a:r>
              <a:rPr lang="fr-FR" dirty="0"/>
              <a:t>C’est le cas des contraintes s’exerçant sur les rivets, les clous, les filetages des assemblages vissés.</a:t>
            </a:r>
          </a:p>
          <a:p>
            <a:pPr marL="285750" indent="-285750" algn="just">
              <a:lnSpc>
                <a:spcPct val="150000"/>
              </a:lnSpc>
              <a:buFont typeface="Arial" panose="020B0604020202020204" pitchFamily="34" charset="0"/>
              <a:buChar char="•"/>
            </a:pPr>
            <a:r>
              <a:rPr lang="fr-FR" dirty="0"/>
              <a:t>En outre l’effort tranchant provoque un moment de flexion sur chaque section </a:t>
            </a:r>
          </a:p>
          <a:p>
            <a:pPr marL="285750" indent="-285750" algn="just">
              <a:lnSpc>
                <a:spcPct val="150000"/>
              </a:lnSpc>
              <a:buFont typeface="Arial" panose="020B0604020202020204" pitchFamily="34" charset="0"/>
              <a:buChar char="•"/>
            </a:pPr>
            <a:endParaRPr lang="fr-FR" dirty="0"/>
          </a:p>
        </p:txBody>
      </p:sp>
    </p:spTree>
    <p:extLst>
      <p:ext uri="{BB962C8B-B14F-4D97-AF65-F5344CB8AC3E}">
        <p14:creationId xmlns:p14="http://schemas.microsoft.com/office/powerpoint/2010/main" val="2781894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74430" y="213375"/>
            <a:ext cx="5595836" cy="650875"/>
          </a:xfrm>
        </p:spPr>
        <p:txBody>
          <a:bodyPr>
            <a:normAutofit/>
          </a:bodyPr>
          <a:lstStyle/>
          <a:p>
            <a:pPr algn="ctr"/>
            <a:r>
              <a:rPr lang="fr-FR" sz="3360" dirty="0">
                <a:latin typeface="Arial" panose="020B0604020202020204" pitchFamily="34" charset="0"/>
                <a:cs typeface="Arial" panose="020B0604020202020204" pitchFamily="34" charset="0"/>
              </a:rPr>
              <a:t>Références</a:t>
            </a:r>
          </a:p>
        </p:txBody>
      </p:sp>
      <p:sp>
        <p:nvSpPr>
          <p:cNvPr id="3" name="ZoneTexte 2"/>
          <p:cNvSpPr txBox="1"/>
          <p:nvPr/>
        </p:nvSpPr>
        <p:spPr>
          <a:xfrm>
            <a:off x="419101" y="2214155"/>
            <a:ext cx="11379200" cy="253377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50000"/>
              </a:lnSpc>
              <a:buFont typeface="Wingdings" panose="05000000000000000000" pitchFamily="2" charset="2"/>
              <a:buChar char="q"/>
            </a:pPr>
            <a:r>
              <a:rPr lang="fr-FR" sz="2160" dirty="0"/>
              <a:t>Document Mermoz</a:t>
            </a:r>
          </a:p>
          <a:p>
            <a:pPr marL="342900" indent="-342900" algn="just">
              <a:lnSpc>
                <a:spcPct val="150000"/>
              </a:lnSpc>
              <a:buFont typeface="Wingdings" panose="05000000000000000000" pitchFamily="2" charset="2"/>
              <a:buChar char="q"/>
            </a:pPr>
            <a:endParaRPr lang="fr-FR" sz="2160" dirty="0"/>
          </a:p>
          <a:p>
            <a:pPr marL="342900" indent="-342900" algn="just">
              <a:lnSpc>
                <a:spcPct val="150000"/>
              </a:lnSpc>
              <a:buFont typeface="Wingdings" panose="05000000000000000000" pitchFamily="2" charset="2"/>
              <a:buChar char="q"/>
            </a:pPr>
            <a:r>
              <a:rPr lang="fr-FR" sz="2160" dirty="0"/>
              <a:t>Arrêté du Ministre des Transport N˚ 208-96 du 23 ramadan 1416 (13 février 1996) fixant le programme d’instruction et le régime des examens pour l’obtention de la licence de pilote de ligne avion </a:t>
            </a:r>
          </a:p>
        </p:txBody>
      </p:sp>
      <p:sp>
        <p:nvSpPr>
          <p:cNvPr id="4" name="Espace réservé du numéro de diapositive 3"/>
          <p:cNvSpPr>
            <a:spLocks noGrp="1"/>
          </p:cNvSpPr>
          <p:nvPr>
            <p:ph type="sldNum" sz="quarter" idx="12"/>
          </p:nvPr>
        </p:nvSpPr>
        <p:spPr/>
        <p:txBody>
          <a:bodyPr/>
          <a:lstStyle/>
          <a:p>
            <a:fld id="{52546A5F-30BF-4F18-BDC9-2A645E21CF39}" type="slidenum">
              <a:rPr lang="fr-FR" sz="1920" b="1"/>
              <a:t>2</a:t>
            </a:fld>
            <a:endParaRPr lang="fr-FR" sz="1920" b="1" dirty="0"/>
          </a:p>
        </p:txBody>
      </p:sp>
    </p:spTree>
    <p:extLst>
      <p:ext uri="{BB962C8B-B14F-4D97-AF65-F5344CB8AC3E}">
        <p14:creationId xmlns:p14="http://schemas.microsoft.com/office/powerpoint/2010/main" val="68250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422F98B5-03D2-89C2-B663-953D62E3EE66}"/>
              </a:ext>
            </a:extLst>
          </p:cNvPr>
          <p:cNvSpPr>
            <a:spLocks noGrp="1"/>
          </p:cNvSpPr>
          <p:nvPr>
            <p:ph type="sldNum" sz="quarter" idx="12"/>
          </p:nvPr>
        </p:nvSpPr>
        <p:spPr/>
        <p:txBody>
          <a:bodyPr/>
          <a:lstStyle/>
          <a:p>
            <a:fld id="{3CF34414-96BD-47F6-8C37-46A565F22E5D}" type="slidenum">
              <a:rPr lang="fr-FR" altLang="fr-FR"/>
              <a:pPr/>
              <a:t>20</a:t>
            </a:fld>
            <a:endParaRPr lang="fr-FR" altLang="fr-FR"/>
          </a:p>
        </p:txBody>
      </p:sp>
      <p:sp>
        <p:nvSpPr>
          <p:cNvPr id="1968131" name="Rectangle 3">
            <a:extLst>
              <a:ext uri="{FF2B5EF4-FFF2-40B4-BE49-F238E27FC236}">
                <a16:creationId xmlns:a16="http://schemas.microsoft.com/office/drawing/2014/main" id="{B14B66C3-D87F-345E-1E36-472D1B01D478}"/>
              </a:ext>
            </a:extLst>
          </p:cNvPr>
          <p:cNvSpPr>
            <a:spLocks noGrp="1" noChangeArrowheads="1"/>
          </p:cNvSpPr>
          <p:nvPr>
            <p:ph type="body" idx="1"/>
          </p:nvPr>
        </p:nvSpPr>
        <p:spPr>
          <a:xfrm>
            <a:off x="293077" y="1132091"/>
            <a:ext cx="11734800" cy="2249008"/>
          </a:xfrm>
        </p:spPr>
        <p:style>
          <a:lnRef idx="2">
            <a:schemeClr val="accent1"/>
          </a:lnRef>
          <a:fillRef idx="1">
            <a:schemeClr val="lt1"/>
          </a:fillRef>
          <a:effectRef idx="0">
            <a:schemeClr val="accent1"/>
          </a:effectRef>
          <a:fontRef idx="minor">
            <a:schemeClr val="dk1"/>
          </a:fontRef>
        </p:style>
        <p:txBody>
          <a:bodyPr>
            <a:normAutofit/>
          </a:bodyPr>
          <a:lstStyle/>
          <a:p>
            <a:pPr>
              <a:lnSpc>
                <a:spcPct val="100000"/>
              </a:lnSpc>
            </a:pPr>
            <a:r>
              <a:rPr lang="fr-FR" altLang="fr-FR" sz="2000" dirty="0"/>
              <a:t>Les efforts </a:t>
            </a:r>
            <a:r>
              <a:rPr lang="fr-FR" altLang="fr-FR" sz="2000" dirty="0">
                <a:solidFill>
                  <a:schemeClr val="tx1"/>
                </a:solidFill>
              </a:rPr>
              <a:t>appliqués tendent à faire tourner les sections droites d'une pièce, les unes par rapport aux autres,</a:t>
            </a:r>
          </a:p>
          <a:p>
            <a:pPr>
              <a:lnSpc>
                <a:spcPct val="100000"/>
              </a:lnSpc>
            </a:pPr>
            <a:r>
              <a:rPr lang="fr-FR" altLang="fr-FR" sz="2000" dirty="0">
                <a:solidFill>
                  <a:schemeClr val="tx1"/>
                </a:solidFill>
              </a:rPr>
              <a:t>les génératrices ont tendance à s'enrouler suivant des hélices.</a:t>
            </a:r>
          </a:p>
          <a:p>
            <a:pPr>
              <a:lnSpc>
                <a:spcPct val="100000"/>
              </a:lnSpc>
            </a:pPr>
            <a:r>
              <a:rPr lang="fr-FR" altLang="fr-FR" sz="2000" dirty="0">
                <a:solidFill>
                  <a:schemeClr val="tx1"/>
                </a:solidFill>
              </a:rPr>
              <a:t>La torsion est un cisaillement pur : le glissement des 2 sections l'une par rapport à l'autre correspond à une contrainte de cisaillement.</a:t>
            </a:r>
          </a:p>
          <a:p>
            <a:pPr>
              <a:lnSpc>
                <a:spcPct val="100000"/>
              </a:lnSpc>
            </a:pPr>
            <a:r>
              <a:rPr lang="fr-FR" altLang="fr-FR" sz="2000" dirty="0">
                <a:solidFill>
                  <a:schemeClr val="tx1"/>
                </a:solidFill>
              </a:rPr>
              <a:t>Exemple de sollicitation </a:t>
            </a:r>
            <a:r>
              <a:rPr lang="fr-FR" altLang="fr-FR" sz="2000" dirty="0"/>
              <a:t>à la torsion : </a:t>
            </a:r>
            <a:r>
              <a:rPr lang="fr-FR" altLang="fr-FR" sz="2000" dirty="0">
                <a:solidFill>
                  <a:srgbClr val="993300"/>
                </a:solidFill>
              </a:rPr>
              <a:t>nervure d'aile.</a:t>
            </a:r>
          </a:p>
        </p:txBody>
      </p:sp>
      <p:pic>
        <p:nvPicPr>
          <p:cNvPr id="1968134" name="Picture 6">
            <a:extLst>
              <a:ext uri="{FF2B5EF4-FFF2-40B4-BE49-F238E27FC236}">
                <a16:creationId xmlns:a16="http://schemas.microsoft.com/office/drawing/2014/main" id="{1D9F1161-7F79-FFF0-FC13-E1365C1B59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606022"/>
            <a:ext cx="3764765" cy="2750328"/>
          </a:xfrm>
          <a:prstGeom prst="rect">
            <a:avLst/>
          </a:prstGeom>
          <a:ln/>
        </p:spPr>
        <p:style>
          <a:lnRef idx="2">
            <a:schemeClr val="accent2"/>
          </a:lnRef>
          <a:fillRef idx="1">
            <a:schemeClr val="lt1"/>
          </a:fillRef>
          <a:effectRef idx="0">
            <a:schemeClr val="accent2"/>
          </a:effectRef>
          <a:fontRef idx="minor">
            <a:schemeClr val="dk1"/>
          </a:fontRef>
        </p:style>
      </p:pic>
      <p:sp>
        <p:nvSpPr>
          <p:cNvPr id="6" name="Titre 1">
            <a:extLst>
              <a:ext uri="{FF2B5EF4-FFF2-40B4-BE49-F238E27FC236}">
                <a16:creationId xmlns:a16="http://schemas.microsoft.com/office/drawing/2014/main" id="{D5AC5C92-677D-E0D0-7073-FE80E97B879E}"/>
              </a:ext>
            </a:extLst>
          </p:cNvPr>
          <p:cNvSpPr>
            <a:spLocks noGrp="1"/>
          </p:cNvSpPr>
          <p:nvPr>
            <p:ph type="title"/>
          </p:nvPr>
        </p:nvSpPr>
        <p:spPr>
          <a:xfrm>
            <a:off x="4237010" y="136134"/>
            <a:ext cx="3431540" cy="569594"/>
          </a:xfrm>
        </p:spPr>
        <p:txBody>
          <a:bodyPr>
            <a:noAutofit/>
          </a:bodyPr>
          <a:lstStyle/>
          <a:p>
            <a:pPr algn="ctr"/>
            <a:r>
              <a:rPr lang="fr-FR" sz="2400" dirty="0">
                <a:latin typeface="Arial" panose="020B0604020202020204" pitchFamily="34" charset="0"/>
                <a:cs typeface="Arial" panose="020B0604020202020204" pitchFamily="34" charset="0"/>
              </a:rPr>
              <a:t>Torsion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92222" y="918966"/>
            <a:ext cx="3431540" cy="569594"/>
          </a:xfrm>
        </p:spPr>
        <p:txBody>
          <a:bodyPr>
            <a:noAutofit/>
          </a:bodyPr>
          <a:lstStyle/>
          <a:p>
            <a:pPr algn="ctr"/>
            <a:r>
              <a:rPr lang="fr-FR" sz="2400" dirty="0">
                <a:latin typeface="Arial" panose="020B0604020202020204" pitchFamily="34" charset="0"/>
                <a:cs typeface="Arial" panose="020B0604020202020204" pitchFamily="34" charset="0"/>
              </a:rPr>
              <a:t>Torsion</a:t>
            </a:r>
          </a:p>
        </p:txBody>
      </p:sp>
      <p:sp>
        <p:nvSpPr>
          <p:cNvPr id="3" name="Espace réservé du numéro de diapositive 2"/>
          <p:cNvSpPr>
            <a:spLocks noGrp="1"/>
          </p:cNvSpPr>
          <p:nvPr>
            <p:ph type="sldNum" sz="quarter" idx="12"/>
          </p:nvPr>
        </p:nvSpPr>
        <p:spPr>
          <a:xfrm>
            <a:off x="9074329" y="6030745"/>
            <a:ext cx="2468880" cy="365125"/>
          </a:xfrm>
        </p:spPr>
        <p:txBody>
          <a:bodyPr/>
          <a:lstStyle/>
          <a:p>
            <a:fld id="{52546A5F-30BF-4F18-BDC9-2A645E21CF39}" type="slidenum">
              <a:rPr lang="fr-FR" sz="1920" b="1"/>
              <a:t>21</a:t>
            </a:fld>
            <a:endParaRPr lang="fr-FR" sz="1920" b="1" dirty="0"/>
          </a:p>
        </p:txBody>
      </p:sp>
      <mc:AlternateContent xmlns:mc="http://schemas.openxmlformats.org/markup-compatibility/2006" xmlns:a14="http://schemas.microsoft.com/office/drawing/2010/main">
        <mc:Choice Requires="a14">
          <p:sp>
            <p:nvSpPr>
              <p:cNvPr id="4" name="Rectangle 3"/>
              <p:cNvSpPr/>
              <p:nvPr/>
            </p:nvSpPr>
            <p:spPr>
              <a:xfrm>
                <a:off x="5689474" y="1578753"/>
                <a:ext cx="5973322" cy="272151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lnSpc>
                    <a:spcPct val="107000"/>
                  </a:lnSpc>
                </a:pPr>
                <a:r>
                  <a:rPr lang="fr-FR" dirty="0">
                    <a:latin typeface="Arial" panose="020B0604020202020204" pitchFamily="34" charset="0"/>
                    <a:cs typeface="Arial" panose="020B0604020202020204" pitchFamily="34" charset="0"/>
                  </a:rPr>
                  <a:t>Angle de torsion unitaire		</a:t>
                </a:r>
                <a14:m>
                  <m:oMath xmlns:m="http://schemas.openxmlformats.org/officeDocument/2006/math">
                    <m:r>
                      <a:rPr lang="fr-FR" b="1" i="1">
                        <a:latin typeface="Cambria Math" panose="02040503050406030204" pitchFamily="18" charset="0"/>
                        <a:ea typeface="Calibri" panose="020F0502020204030204" pitchFamily="34" charset="0"/>
                        <a:cs typeface="Arial" panose="020B0604020202020204" pitchFamily="34" charset="0"/>
                      </a:rPr>
                      <m:t>𝜽</m:t>
                    </m:r>
                    <m:r>
                      <a:rPr lang="fr-FR" b="1" i="1">
                        <a:latin typeface="Cambria Math" panose="02040503050406030204" pitchFamily="18" charset="0"/>
                        <a:ea typeface="Calibri" panose="020F0502020204030204" pitchFamily="34" charset="0"/>
                        <a:cs typeface="Arial" panose="020B0604020202020204" pitchFamily="34" charset="0"/>
                      </a:rPr>
                      <m:t>=</m:t>
                    </m:r>
                    <m:f>
                      <m:fPr>
                        <m:ctrlPr>
                          <a:rPr lang="fr-FR" b="1" i="1">
                            <a:latin typeface="Cambria Math" panose="02040503050406030204" pitchFamily="18" charset="0"/>
                            <a:ea typeface="Calibri" panose="020F0502020204030204" pitchFamily="34" charset="0"/>
                            <a:cs typeface="Arial" panose="020B0604020202020204" pitchFamily="34" charset="0"/>
                          </a:rPr>
                        </m:ctrlPr>
                      </m:fPr>
                      <m:num>
                        <m:r>
                          <a:rPr lang="fr-FR" b="1" i="1">
                            <a:latin typeface="Cambria Math" panose="02040503050406030204" pitchFamily="18" charset="0"/>
                            <a:ea typeface="Calibri" panose="020F0502020204030204" pitchFamily="34" charset="0"/>
                            <a:cs typeface="Arial" panose="020B0604020202020204" pitchFamily="34" charset="0"/>
                          </a:rPr>
                          <m:t>𝜶</m:t>
                        </m:r>
                      </m:num>
                      <m:den>
                        <m:r>
                          <a:rPr lang="fr-FR" b="1" i="1">
                            <a:latin typeface="Cambria Math" panose="02040503050406030204" pitchFamily="18" charset="0"/>
                            <a:ea typeface="Calibri" panose="020F0502020204030204" pitchFamily="34" charset="0"/>
                            <a:cs typeface="Arial" panose="020B0604020202020204" pitchFamily="34" charset="0"/>
                          </a:rPr>
                          <m:t>𝑳</m:t>
                        </m:r>
                      </m:den>
                    </m:f>
                  </m:oMath>
                </a14:m>
                <a:endParaRPr lang="fr-FR" b="1" dirty="0">
                  <a:latin typeface="Arial" panose="020B0604020202020204" pitchFamily="34" charset="0"/>
                  <a:ea typeface="Calibri" panose="020F0502020204030204" pitchFamily="34" charset="0"/>
                  <a:cs typeface="Arial" panose="020B0604020202020204" pitchFamily="34" charset="0"/>
                </a:endParaRPr>
              </a:p>
              <a:p>
                <a:pPr algn="just">
                  <a:lnSpc>
                    <a:spcPct val="107000"/>
                  </a:lnSpc>
                </a:pPr>
                <a:endParaRPr lang="fr-FR" b="1" dirty="0">
                  <a:latin typeface="Arial" panose="020B0604020202020204" pitchFamily="34" charset="0"/>
                  <a:ea typeface="Calibri" panose="020F050202020403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Moment de torsion		 </a:t>
                </a:r>
                <a14:m>
                  <m:oMath xmlns:m="http://schemas.openxmlformats.org/officeDocument/2006/math">
                    <m:sSub>
                      <m:sSubPr>
                        <m:ctrlPr>
                          <a:rPr lang="fr-FR" i="1">
                            <a:latin typeface="Cambria Math" panose="02040503050406030204" pitchFamily="18" charset="0"/>
                            <a:ea typeface="Calibri" panose="020F0502020204030204" pitchFamily="34" charset="0"/>
                            <a:cs typeface="Arial" panose="020B0604020202020204" pitchFamily="34" charset="0"/>
                          </a:rPr>
                        </m:ctrlPr>
                      </m:sSubPr>
                      <m:e>
                        <m:r>
                          <a:rPr lang="fr-FR" i="1">
                            <a:latin typeface="Cambria Math" panose="02040503050406030204" pitchFamily="18" charset="0"/>
                            <a:ea typeface="Calibri" panose="020F0502020204030204" pitchFamily="34" charset="0"/>
                            <a:cs typeface="Arial" panose="020B0604020202020204" pitchFamily="34" charset="0"/>
                          </a:rPr>
                          <m:t>𝑀</m:t>
                        </m:r>
                      </m:e>
                      <m:sub>
                        <m:r>
                          <a:rPr lang="fr-FR" i="1">
                            <a:latin typeface="Cambria Math" panose="02040503050406030204" pitchFamily="18" charset="0"/>
                            <a:ea typeface="Calibri" panose="020F0502020204030204" pitchFamily="34" charset="0"/>
                            <a:cs typeface="Arial" panose="020B0604020202020204" pitchFamily="34" charset="0"/>
                          </a:rPr>
                          <m:t>𝑡</m:t>
                        </m:r>
                      </m:sub>
                    </m:sSub>
                    <m:r>
                      <a:rPr lang="fr-FR" i="1">
                        <a:latin typeface="Cambria Math" panose="02040503050406030204" pitchFamily="18" charset="0"/>
                        <a:ea typeface="Calibri" panose="020F0502020204030204" pitchFamily="34" charset="0"/>
                        <a:cs typeface="Arial" panose="020B0604020202020204" pitchFamily="34" charset="0"/>
                      </a:rPr>
                      <m:t>=</m:t>
                    </m:r>
                    <m:r>
                      <a:rPr lang="fr-FR" i="1">
                        <a:latin typeface="Cambria Math" panose="02040503050406030204" pitchFamily="18" charset="0"/>
                      </a:rPr>
                      <m:t>𝐺</m:t>
                    </m:r>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𝐼</m:t>
                        </m:r>
                      </m:e>
                      <m:sub>
                        <m:r>
                          <a:rPr lang="fr-FR" i="1">
                            <a:latin typeface="Cambria Math" panose="02040503050406030204" pitchFamily="18" charset="0"/>
                          </a:rPr>
                          <m:t>0</m:t>
                        </m:r>
                      </m:sub>
                    </m:sSub>
                    <m:r>
                      <a:rPr lang="fr-FR" i="1">
                        <a:latin typeface="Cambria Math" panose="02040503050406030204" pitchFamily="18" charset="0"/>
                      </a:rPr>
                      <m:t>×</m:t>
                    </m:r>
                    <m:r>
                      <a:rPr lang="fr-FR" i="1">
                        <a:latin typeface="Cambria Math" panose="02040503050406030204" pitchFamily="18" charset="0"/>
                      </a:rPr>
                      <m:t>𝜃</m:t>
                    </m:r>
                  </m:oMath>
                </a14:m>
                <a:endParaRPr lang="fr-FR" dirty="0"/>
              </a:p>
              <a:p>
                <a:endParaRPr lang="fr-FR" dirty="0"/>
              </a:p>
              <a:p>
                <a:pPr marL="285750" indent="-285750">
                  <a:buFont typeface="Arial" panose="020B0604020202020204" pitchFamily="34" charset="0"/>
                  <a:buChar char="•"/>
                </a:pPr>
                <a:r>
                  <a:rPr lang="fr-FR" dirty="0"/>
                  <a:t>M</a:t>
                </a:r>
                <a:r>
                  <a:rPr lang="fr-FR" baseline="-25000" dirty="0"/>
                  <a:t>t</a:t>
                </a:r>
                <a:r>
                  <a:rPr lang="fr-FR" dirty="0"/>
                  <a:t>: moment de torsion (N.mm).</a:t>
                </a:r>
              </a:p>
              <a:p>
                <a:pPr marL="285750" indent="-285750">
                  <a:buFont typeface="Arial" panose="020B0604020202020204" pitchFamily="34" charset="0"/>
                  <a:buChar char="•"/>
                </a:pPr>
                <a:r>
                  <a:rPr lang="fr-FR" dirty="0"/>
                  <a:t>G: module d'élasticité transversal (de Coulomb) (</a:t>
                </a:r>
                <a:r>
                  <a:rPr lang="fr-FR" dirty="0" err="1"/>
                  <a:t>MPa</a:t>
                </a:r>
                <a:r>
                  <a:rPr lang="fr-FR" dirty="0"/>
                  <a:t>)</a:t>
                </a:r>
              </a:p>
              <a:p>
                <a:pPr marL="285750" indent="-285750">
                  <a:buFont typeface="Arial" panose="020B0604020202020204" pitchFamily="34" charset="0"/>
                  <a:buChar char="•"/>
                </a:pPr>
                <a:r>
                  <a:rPr lang="fr-FR" dirty="0"/>
                  <a:t>Angle de torsion unitaire (rad/mm).</a:t>
                </a:r>
              </a:p>
              <a:p>
                <a:pPr marL="285750" indent="-285750">
                  <a:buFont typeface="Arial" panose="020B0604020202020204" pitchFamily="34" charset="0"/>
                  <a:buChar char="•"/>
                </a:pPr>
                <a:r>
                  <a:rPr lang="fr-FR" dirty="0"/>
                  <a:t> I</a:t>
                </a:r>
                <a:r>
                  <a:rPr lang="fr-FR" baseline="-25000" dirty="0"/>
                  <a:t>0</a:t>
                </a:r>
                <a:r>
                  <a:rPr lang="fr-FR" dirty="0"/>
                  <a:t>: moment quadratique</a:t>
                </a:r>
              </a:p>
              <a:p>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5689474" y="1578753"/>
                <a:ext cx="5973322" cy="2721514"/>
              </a:xfrm>
              <a:prstGeom prst="rect">
                <a:avLst/>
              </a:prstGeom>
              <a:blipFill>
                <a:blip r:embed="rId3"/>
                <a:stretch>
                  <a:fillRect l="-713"/>
                </a:stretch>
              </a:blipFill>
            </p:spPr>
            <p:txBody>
              <a:bodyPr/>
              <a:lstStyle/>
              <a:p>
                <a:r>
                  <a:rPr lang="en-GB">
                    <a:noFill/>
                  </a:rPr>
                  <a:t> </a:t>
                </a:r>
              </a:p>
            </p:txBody>
          </p:sp>
        </mc:Fallback>
      </mc:AlternateContent>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204" y="1572725"/>
            <a:ext cx="4916892" cy="2883086"/>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9" name="Rectangle 8"/>
              <p:cNvSpPr/>
              <p:nvPr/>
            </p:nvSpPr>
            <p:spPr>
              <a:xfrm>
                <a:off x="3492524" y="2022588"/>
                <a:ext cx="422295" cy="4247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fr-FR" sz="2160" i="1">
                          <a:latin typeface="Cambria Math" panose="02040503050406030204" pitchFamily="18" charset="0"/>
                        </a:rPr>
                        <m:t>𝛼</m:t>
                      </m:r>
                    </m:oMath>
                  </m:oMathPara>
                </a14:m>
                <a:endParaRPr lang="fr-FR" sz="2160" dirty="0"/>
              </a:p>
            </p:txBody>
          </p:sp>
        </mc:Choice>
        <mc:Fallback xmlns="">
          <p:sp>
            <p:nvSpPr>
              <p:cNvPr id="9" name="Rectangle 8"/>
              <p:cNvSpPr>
                <a:spLocks noRot="1" noChangeAspect="1" noMove="1" noResize="1" noEditPoints="1" noAdjustHandles="1" noChangeArrowheads="1" noChangeShapeType="1" noTextEdit="1"/>
              </p:cNvSpPr>
              <p:nvPr/>
            </p:nvSpPr>
            <p:spPr>
              <a:xfrm>
                <a:off x="3492524" y="2022588"/>
                <a:ext cx="422295" cy="42473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542347" y="3014268"/>
                <a:ext cx="573298" cy="424732"/>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𝑡</m:t>
                          </m:r>
                        </m:sub>
                      </m:sSub>
                    </m:oMath>
                  </m:oMathPara>
                </a14:m>
                <a:endParaRPr lang="fr-FR" sz="2160" dirty="0"/>
              </a:p>
            </p:txBody>
          </p:sp>
        </mc:Choice>
        <mc:Fallback xmlns="">
          <p:sp>
            <p:nvSpPr>
              <p:cNvPr id="10" name="Rectangle 9"/>
              <p:cNvSpPr>
                <a:spLocks noRot="1" noChangeAspect="1" noMove="1" noResize="1" noEditPoints="1" noAdjustHandles="1" noChangeArrowheads="1" noChangeShapeType="1" noTextEdit="1"/>
              </p:cNvSpPr>
              <p:nvPr/>
            </p:nvSpPr>
            <p:spPr>
              <a:xfrm>
                <a:off x="4542347" y="3014268"/>
                <a:ext cx="573298" cy="424732"/>
              </a:xfrm>
              <a:prstGeom prst="rect">
                <a:avLst/>
              </a:prstGeom>
              <a:blipFill>
                <a:blip r:embed="rId6"/>
                <a:stretch>
                  <a:fillRect/>
                </a:stretch>
              </a:blipFill>
            </p:spPr>
            <p:txBody>
              <a:bodyPr/>
              <a:lstStyle/>
              <a:p>
                <a:r>
                  <a:rPr lang="fr-FR">
                    <a:noFill/>
                  </a:rPr>
                  <a:t> </a:t>
                </a:r>
              </a:p>
            </p:txBody>
          </p:sp>
        </mc:Fallback>
      </mc:AlternateContent>
      <p:sp>
        <p:nvSpPr>
          <p:cNvPr id="11" name="Titre 1"/>
          <p:cNvSpPr txBox="1">
            <a:spLocks/>
          </p:cNvSpPr>
          <p:nvPr/>
        </p:nvSpPr>
        <p:spPr>
          <a:xfrm>
            <a:off x="1999388" y="339726"/>
            <a:ext cx="8114845"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Notions sur </a:t>
            </a:r>
            <a:r>
              <a:rPr lang="fr-FR" sz="3360">
                <a:latin typeface="Arial" panose="020B0604020202020204" pitchFamily="34" charset="0"/>
                <a:cs typeface="Arial" panose="020B0604020202020204" pitchFamily="34" charset="0"/>
              </a:rPr>
              <a:t>les charges </a:t>
            </a:r>
            <a:r>
              <a:rPr lang="fr-FR" sz="3360" dirty="0">
                <a:latin typeface="Arial" panose="020B0604020202020204" pitchFamily="34" charset="0"/>
                <a:cs typeface="Arial" panose="020B0604020202020204" pitchFamily="34" charset="0"/>
              </a:rPr>
              <a:t>et les contraintes</a:t>
            </a:r>
          </a:p>
        </p:txBody>
      </p:sp>
      <p:sp>
        <p:nvSpPr>
          <p:cNvPr id="6" name="TextBox 5">
            <a:extLst>
              <a:ext uri="{FF2B5EF4-FFF2-40B4-BE49-F238E27FC236}">
                <a16:creationId xmlns:a16="http://schemas.microsoft.com/office/drawing/2014/main" id="{C027F1E1-7A55-29B2-6684-99B48835935F}"/>
              </a:ext>
            </a:extLst>
          </p:cNvPr>
          <p:cNvSpPr txBox="1"/>
          <p:nvPr/>
        </p:nvSpPr>
        <p:spPr>
          <a:xfrm>
            <a:off x="320748" y="4726147"/>
            <a:ext cx="10978632"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kern="1200" dirty="0">
                <a:solidFill>
                  <a:schemeClr val="tx1"/>
                </a:solidFill>
                <a:effectLst/>
                <a:latin typeface="+mn-lt"/>
                <a:ea typeface="+mn-ea"/>
                <a:cs typeface="+mn-cs"/>
              </a:rPr>
              <a:t>Toutes les parties de la pièce sont entrainées en rotation, a l’exception du centre de chaque section ; </a:t>
            </a:r>
          </a:p>
          <a:p>
            <a:r>
              <a:rPr lang="fr-FR" sz="1800" kern="1200" dirty="0">
                <a:solidFill>
                  <a:schemeClr val="tx1"/>
                </a:solidFill>
                <a:effectLst/>
                <a:latin typeface="+mn-lt"/>
                <a:ea typeface="+mn-ea"/>
                <a:cs typeface="+mn-cs"/>
              </a:rPr>
              <a:t>la ligne de tous ces centres est appelée fibre neutre.</a:t>
            </a:r>
          </a:p>
          <a:p>
            <a:r>
              <a:rPr lang="fr-FR" sz="1800" kern="1200" dirty="0">
                <a:solidFill>
                  <a:schemeClr val="tx1"/>
                </a:solidFill>
                <a:effectLst/>
                <a:latin typeface="+mn-lt"/>
                <a:ea typeface="+mn-ea"/>
                <a:cs typeface="+mn-cs"/>
              </a:rPr>
              <a:t>contrainte de cisaillement qui est maximale à l’encastrement et décroit pour devenir nulle à l’extrémité. </a:t>
            </a:r>
          </a:p>
          <a:p>
            <a:r>
              <a:rPr lang="fr-FR" sz="1800" kern="1200" dirty="0">
                <a:solidFill>
                  <a:schemeClr val="tx1"/>
                </a:solidFill>
                <a:effectLst/>
                <a:latin typeface="+mn-lt"/>
                <a:ea typeface="+mn-ea"/>
                <a:cs typeface="+mn-cs"/>
              </a:rPr>
              <a:t>Ce cisaillement est maximum en surface et va diminuer en se dirigeant vers le centre, ou il est nul</a:t>
            </a:r>
          </a:p>
          <a:p>
            <a:r>
              <a:rPr lang="fr-FR" sz="1800" kern="1200" dirty="0">
                <a:solidFill>
                  <a:schemeClr val="tx1"/>
                </a:solidFill>
                <a:effectLst/>
                <a:latin typeface="+mn-lt"/>
                <a:ea typeface="+mn-ea"/>
                <a:cs typeface="+mn-cs"/>
              </a:rPr>
              <a:t>Dans le domaine élastique, le moment de torsion Mt est proportionnel à l'angle unitaire de torsion θ</a:t>
            </a:r>
          </a:p>
        </p:txBody>
      </p:sp>
    </p:spTree>
    <p:extLst>
      <p:ext uri="{BB962C8B-B14F-4D97-AF65-F5344CB8AC3E}">
        <p14:creationId xmlns:p14="http://schemas.microsoft.com/office/powerpoint/2010/main" val="78670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62C3C184-1E54-D395-2E33-A421AB1F49F8}"/>
              </a:ext>
            </a:extLst>
          </p:cNvPr>
          <p:cNvSpPr>
            <a:spLocks noGrp="1"/>
          </p:cNvSpPr>
          <p:nvPr>
            <p:ph type="sldNum" sz="quarter" idx="12"/>
          </p:nvPr>
        </p:nvSpPr>
        <p:spPr/>
        <p:txBody>
          <a:bodyPr/>
          <a:lstStyle/>
          <a:p>
            <a:fld id="{E84BBDB7-304E-487E-BB8C-A14B6D60D038}" type="slidenum">
              <a:rPr lang="fr-FR" altLang="fr-FR"/>
              <a:pPr/>
              <a:t>22</a:t>
            </a:fld>
            <a:endParaRPr lang="fr-FR" altLang="fr-FR"/>
          </a:p>
        </p:txBody>
      </p:sp>
      <p:sp>
        <p:nvSpPr>
          <p:cNvPr id="1969155" name="Rectangle 3">
            <a:extLst>
              <a:ext uri="{FF2B5EF4-FFF2-40B4-BE49-F238E27FC236}">
                <a16:creationId xmlns:a16="http://schemas.microsoft.com/office/drawing/2014/main" id="{5CF7CE42-95E2-8B67-8AF2-B466254BE78D}"/>
              </a:ext>
            </a:extLst>
          </p:cNvPr>
          <p:cNvSpPr>
            <a:spLocks noGrp="1" noChangeArrowheads="1"/>
          </p:cNvSpPr>
          <p:nvPr>
            <p:ph type="body" idx="1"/>
          </p:nvPr>
        </p:nvSpPr>
        <p:spPr>
          <a:xfrm>
            <a:off x="586154" y="1320237"/>
            <a:ext cx="10081846" cy="2491378"/>
          </a:xfrm>
        </p:spPr>
        <p:style>
          <a:lnRef idx="2">
            <a:schemeClr val="accent1"/>
          </a:lnRef>
          <a:fillRef idx="1">
            <a:schemeClr val="lt1"/>
          </a:fillRef>
          <a:effectRef idx="0">
            <a:schemeClr val="accent1"/>
          </a:effectRef>
          <a:fontRef idx="minor">
            <a:schemeClr val="dk1"/>
          </a:fontRef>
        </p:style>
        <p:txBody>
          <a:bodyPr>
            <a:normAutofit/>
          </a:bodyPr>
          <a:lstStyle/>
          <a:p>
            <a:pPr algn="just">
              <a:lnSpc>
                <a:spcPct val="100000"/>
              </a:lnSpc>
            </a:pPr>
            <a:r>
              <a:rPr lang="fr-FR" altLang="fr-FR" sz="2000" b="1" dirty="0">
                <a:solidFill>
                  <a:schemeClr val="tx1"/>
                </a:solidFill>
              </a:rPr>
              <a:t>On dit qu'une poutre prismatique travaille en flexion quand les efforts qui la sollicitent tendent à modifier sa courbure longitudinale.</a:t>
            </a:r>
          </a:p>
          <a:p>
            <a:pPr algn="just">
              <a:lnSpc>
                <a:spcPct val="100000"/>
              </a:lnSpc>
            </a:pPr>
            <a:r>
              <a:rPr lang="fr-FR" altLang="fr-FR" sz="2000" b="1" dirty="0">
                <a:solidFill>
                  <a:schemeClr val="tx1"/>
                </a:solidFill>
              </a:rPr>
              <a:t>La flexion proprement dite agit rarement seule.</a:t>
            </a:r>
          </a:p>
          <a:p>
            <a:pPr algn="just">
              <a:lnSpc>
                <a:spcPct val="100000"/>
              </a:lnSpc>
            </a:pPr>
            <a:r>
              <a:rPr lang="fr-FR" altLang="fr-FR" sz="2000" b="1" dirty="0">
                <a:solidFill>
                  <a:schemeClr val="tx1"/>
                </a:solidFill>
              </a:rPr>
              <a:t>Elle est le plus souvent accompagnée de cisaillement provenant de l'effort tranchant.</a:t>
            </a:r>
          </a:p>
          <a:p>
            <a:pPr algn="just">
              <a:lnSpc>
                <a:spcPct val="100000"/>
              </a:lnSpc>
            </a:pPr>
            <a:r>
              <a:rPr lang="fr-FR" altLang="fr-FR" sz="2000" b="1" dirty="0">
                <a:solidFill>
                  <a:schemeClr val="tx1"/>
                </a:solidFill>
              </a:rPr>
              <a:t>Le moment fléchissant engendre des contraintes de traction et de compression. </a:t>
            </a:r>
          </a:p>
        </p:txBody>
      </p:sp>
      <p:pic>
        <p:nvPicPr>
          <p:cNvPr id="7" name="Image 6">
            <a:extLst>
              <a:ext uri="{FF2B5EF4-FFF2-40B4-BE49-F238E27FC236}">
                <a16:creationId xmlns:a16="http://schemas.microsoft.com/office/drawing/2014/main" id="{7757716E-8FB3-AD26-7939-04684BB95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773" y="3977531"/>
            <a:ext cx="3580857" cy="2378819"/>
          </a:xfrm>
          <a:prstGeom prst="rect">
            <a:avLst/>
          </a:prstGeom>
        </p:spPr>
        <p:style>
          <a:lnRef idx="2">
            <a:schemeClr val="dk1"/>
          </a:lnRef>
          <a:fillRef idx="1">
            <a:schemeClr val="lt1"/>
          </a:fillRef>
          <a:effectRef idx="0">
            <a:schemeClr val="dk1"/>
          </a:effectRef>
          <a:fontRef idx="minor">
            <a:schemeClr val="dk1"/>
          </a:fontRef>
        </p:style>
      </p:pic>
      <p:sp>
        <p:nvSpPr>
          <p:cNvPr id="9" name="Titre 1">
            <a:extLst>
              <a:ext uri="{FF2B5EF4-FFF2-40B4-BE49-F238E27FC236}">
                <a16:creationId xmlns:a16="http://schemas.microsoft.com/office/drawing/2014/main" id="{68EA3EBC-DDF5-CB7E-343C-7514937348AE}"/>
              </a:ext>
            </a:extLst>
          </p:cNvPr>
          <p:cNvSpPr>
            <a:spLocks noGrp="1"/>
          </p:cNvSpPr>
          <p:nvPr>
            <p:ph type="title"/>
          </p:nvPr>
        </p:nvSpPr>
        <p:spPr>
          <a:xfrm>
            <a:off x="4703432" y="711293"/>
            <a:ext cx="2415540" cy="530562"/>
          </a:xfrm>
          <a:ln>
            <a:noFill/>
          </a:ln>
        </p:spPr>
        <p:style>
          <a:lnRef idx="2">
            <a:schemeClr val="dk1"/>
          </a:lnRef>
          <a:fillRef idx="1">
            <a:schemeClr val="lt1"/>
          </a:fillRef>
          <a:effectRef idx="0">
            <a:schemeClr val="dk1"/>
          </a:effectRef>
          <a:fontRef idx="minor">
            <a:schemeClr val="dk1"/>
          </a:fontRef>
        </p:style>
        <p:txBody>
          <a:bodyPr>
            <a:normAutofit/>
          </a:bodyPr>
          <a:lstStyle/>
          <a:p>
            <a:pPr algn="ctr"/>
            <a:r>
              <a:rPr lang="fr-FR" sz="2400" dirty="0">
                <a:latin typeface="Arial" panose="020B0604020202020204" pitchFamily="34" charset="0"/>
                <a:cs typeface="Arial" panose="020B0604020202020204" pitchFamily="34" charset="0"/>
              </a:rPr>
              <a:t>Flexion</a:t>
            </a:r>
          </a:p>
        </p:txBody>
      </p:sp>
      <p:sp>
        <p:nvSpPr>
          <p:cNvPr id="10" name="Titre 1">
            <a:extLst>
              <a:ext uri="{FF2B5EF4-FFF2-40B4-BE49-F238E27FC236}">
                <a16:creationId xmlns:a16="http://schemas.microsoft.com/office/drawing/2014/main" id="{0695D552-F289-630F-BDA6-143AC3ECA9E0}"/>
              </a:ext>
            </a:extLst>
          </p:cNvPr>
          <p:cNvSpPr txBox="1">
            <a:spLocks/>
          </p:cNvSpPr>
          <p:nvPr/>
        </p:nvSpPr>
        <p:spPr>
          <a:xfrm>
            <a:off x="2016897" y="352642"/>
            <a:ext cx="8079826"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Notions sur les charges et les contraintes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77740" y="890330"/>
            <a:ext cx="2415540" cy="530562"/>
          </a:xfrm>
          <a:ln>
            <a:noFill/>
          </a:ln>
        </p:spPr>
        <p:style>
          <a:lnRef idx="2">
            <a:schemeClr val="dk1"/>
          </a:lnRef>
          <a:fillRef idx="1">
            <a:schemeClr val="lt1"/>
          </a:fillRef>
          <a:effectRef idx="0">
            <a:schemeClr val="dk1"/>
          </a:effectRef>
          <a:fontRef idx="minor">
            <a:schemeClr val="dk1"/>
          </a:fontRef>
        </p:style>
        <p:txBody>
          <a:bodyPr>
            <a:normAutofit/>
          </a:bodyPr>
          <a:lstStyle/>
          <a:p>
            <a:pPr algn="ctr"/>
            <a:r>
              <a:rPr lang="fr-FR" sz="2400" dirty="0">
                <a:latin typeface="Arial" panose="020B0604020202020204" pitchFamily="34" charset="0"/>
                <a:cs typeface="Arial" panose="020B0604020202020204" pitchFamily="34" charset="0"/>
              </a:rPr>
              <a:t>Flexion</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478" y="1155611"/>
            <a:ext cx="3580857" cy="2378819"/>
          </a:xfrm>
          <a:prstGeom prst="rect">
            <a:avLst/>
          </a:prstGeom>
        </p:spPr>
        <p:style>
          <a:lnRef idx="2">
            <a:schemeClr val="dk1"/>
          </a:lnRef>
          <a:fillRef idx="1">
            <a:schemeClr val="lt1"/>
          </a:fillRef>
          <a:effectRef idx="0">
            <a:schemeClr val="dk1"/>
          </a:effectRef>
          <a:fontRef idx="minor">
            <a:schemeClr val="dk1"/>
          </a:fontRef>
        </p:style>
      </p:pic>
      <p:sp>
        <p:nvSpPr>
          <p:cNvPr id="3" name="Espace réservé du numéro de diapositive 2"/>
          <p:cNvSpPr>
            <a:spLocks noGrp="1"/>
          </p:cNvSpPr>
          <p:nvPr>
            <p:ph type="sldNum" sz="quarter" idx="12"/>
          </p:nvPr>
        </p:nvSpPr>
        <p:spPr>
          <a:xfrm>
            <a:off x="9074329" y="5900047"/>
            <a:ext cx="2468880" cy="365125"/>
          </a:xfrm>
        </p:spPr>
        <p:txBody>
          <a:bodyPr/>
          <a:lstStyle/>
          <a:p>
            <a:fld id="{52546A5F-30BF-4F18-BDC9-2A645E21CF39}" type="slidenum">
              <a:rPr lang="fr-FR" sz="1920" b="1"/>
              <a:t>23</a:t>
            </a:fld>
            <a:endParaRPr lang="fr-FR" sz="1920" b="1" dirty="0"/>
          </a:p>
        </p:txBody>
      </p:sp>
      <p:sp>
        <p:nvSpPr>
          <p:cNvPr id="9" name="Titre 1"/>
          <p:cNvSpPr txBox="1">
            <a:spLocks/>
          </p:cNvSpPr>
          <p:nvPr/>
        </p:nvSpPr>
        <p:spPr>
          <a:xfrm>
            <a:off x="2016897" y="352642"/>
            <a:ext cx="8079826"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Notions sur les charges et les contraintes</a:t>
            </a:r>
          </a:p>
        </p:txBody>
      </p:sp>
      <p:pic>
        <p:nvPicPr>
          <p:cNvPr id="8" name="Espace réservé du contenu 3"/>
          <p:cNvPicPr>
            <a:picLocks noGrp="1"/>
          </p:cNvPicPr>
          <p:nvPr>
            <p:ph idx="1"/>
          </p:nvPr>
        </p:nvPicPr>
        <p:blipFill rotWithShape="1">
          <a:blip r:embed="rId4" cstate="print">
            <a:extLst>
              <a:ext uri="{28A0092B-C50C-407E-A947-70E740481C1C}">
                <a14:useLocalDpi xmlns:a14="http://schemas.microsoft.com/office/drawing/2010/main" val="0"/>
              </a:ext>
            </a:extLst>
          </a:blip>
          <a:srcRect l="26226" t="18158" r="28502" b="18038"/>
          <a:stretch/>
        </p:blipFill>
        <p:spPr bwMode="auto">
          <a:xfrm>
            <a:off x="661478" y="3759818"/>
            <a:ext cx="3580857" cy="2377252"/>
          </a:xfrm>
          <a:prstGeom prst="rect">
            <a:avLst/>
          </a:prstGeom>
          <a:ln w="19050">
            <a:solidFill>
              <a:schemeClr val="tx1"/>
            </a:solidFill>
          </a:ln>
          <a:extLst>
            <a:ext uri="{53640926-AAD7-44D8-BBD7-CCE9431645EC}">
              <a14:shadowObscured xmlns:a14="http://schemas.microsoft.com/office/drawing/2010/main"/>
            </a:ext>
          </a:extLst>
        </p:spPr>
      </p:pic>
      <p:pic>
        <p:nvPicPr>
          <p:cNvPr id="5" name="Image 4"/>
          <p:cNvPicPr>
            <a:picLocks noChangeAspect="1"/>
          </p:cNvPicPr>
          <p:nvPr/>
        </p:nvPicPr>
        <p:blipFill>
          <a:blip r:embed="rId5"/>
          <a:stretch>
            <a:fillRect/>
          </a:stretch>
        </p:blipFill>
        <p:spPr>
          <a:xfrm>
            <a:off x="4344022" y="2521829"/>
            <a:ext cx="7655169" cy="3615241"/>
          </a:xfrm>
          <a:prstGeom prst="rect">
            <a:avLst/>
          </a:prstGeom>
        </p:spPr>
        <p:style>
          <a:lnRef idx="2">
            <a:schemeClr val="accent2"/>
          </a:lnRef>
          <a:fillRef idx="1">
            <a:schemeClr val="lt1"/>
          </a:fillRef>
          <a:effectRef idx="0">
            <a:schemeClr val="accent2"/>
          </a:effectRef>
          <a:fontRef idx="minor">
            <a:schemeClr val="dk1"/>
          </a:fontRef>
        </p:style>
      </p:pic>
      <p:sp>
        <p:nvSpPr>
          <p:cNvPr id="7" name="TextBox 6">
            <a:extLst>
              <a:ext uri="{FF2B5EF4-FFF2-40B4-BE49-F238E27FC236}">
                <a16:creationId xmlns:a16="http://schemas.microsoft.com/office/drawing/2014/main" id="{CD45E436-7AAE-CF4B-6566-FD919AEDB3B0}"/>
              </a:ext>
            </a:extLst>
          </p:cNvPr>
          <p:cNvSpPr txBox="1"/>
          <p:nvPr/>
        </p:nvSpPr>
        <p:spPr>
          <a:xfrm>
            <a:off x="4344022" y="1530982"/>
            <a:ext cx="7655169"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kern="1200" dirty="0">
                <a:solidFill>
                  <a:schemeClr val="tx1"/>
                </a:solidFill>
                <a:effectLst/>
                <a:latin typeface="+mn-lt"/>
                <a:ea typeface="+mn-ea"/>
                <a:cs typeface="+mn-cs"/>
              </a:rPr>
              <a:t>La structure subit donc des contraintes de traction sur la partie supérieure et de compression sur la partie inferieur. </a:t>
            </a:r>
          </a:p>
        </p:txBody>
      </p:sp>
    </p:spTree>
    <p:extLst>
      <p:ext uri="{BB962C8B-B14F-4D97-AF65-F5344CB8AC3E}">
        <p14:creationId xmlns:p14="http://schemas.microsoft.com/office/powerpoint/2010/main" val="1553151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D91C6D49-EF3C-1933-3BFB-FE3BA13697F8}"/>
              </a:ext>
            </a:extLst>
          </p:cNvPr>
          <p:cNvSpPr>
            <a:spLocks noGrp="1"/>
          </p:cNvSpPr>
          <p:nvPr>
            <p:ph type="sldNum" sz="quarter" idx="12"/>
          </p:nvPr>
        </p:nvSpPr>
        <p:spPr/>
        <p:txBody>
          <a:bodyPr/>
          <a:lstStyle/>
          <a:p>
            <a:fld id="{90F07E5D-EA4F-417E-B4C3-8C60AC82D980}" type="slidenum">
              <a:rPr lang="fr-FR" altLang="fr-FR"/>
              <a:pPr/>
              <a:t>24</a:t>
            </a:fld>
            <a:endParaRPr lang="fr-FR" altLang="fr-FR"/>
          </a:p>
        </p:txBody>
      </p:sp>
      <p:pic>
        <p:nvPicPr>
          <p:cNvPr id="1970182" name="Picture 6">
            <a:extLst>
              <a:ext uri="{FF2B5EF4-FFF2-40B4-BE49-F238E27FC236}">
                <a16:creationId xmlns:a16="http://schemas.microsoft.com/office/drawing/2014/main" id="{9391C28B-5A57-C258-9069-6E8DC9E7B8DF}"/>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550863" y="1073361"/>
            <a:ext cx="5545137" cy="5282989"/>
          </a:xfrm>
        </p:spPr>
        <p:style>
          <a:lnRef idx="2">
            <a:schemeClr val="accent1"/>
          </a:lnRef>
          <a:fillRef idx="1">
            <a:schemeClr val="lt1"/>
          </a:fillRef>
          <a:effectRef idx="0">
            <a:schemeClr val="accent1"/>
          </a:effectRef>
          <a:fontRef idx="minor">
            <a:schemeClr val="dk1"/>
          </a:fontRef>
        </p:style>
      </p:pic>
      <p:sp>
        <p:nvSpPr>
          <p:cNvPr id="7" name="ZoneTexte 6">
            <a:extLst>
              <a:ext uri="{FF2B5EF4-FFF2-40B4-BE49-F238E27FC236}">
                <a16:creationId xmlns:a16="http://schemas.microsoft.com/office/drawing/2014/main" id="{561E5C8C-2D55-05B3-5D4B-E7CE971FF61B}"/>
              </a:ext>
            </a:extLst>
          </p:cNvPr>
          <p:cNvSpPr txBox="1"/>
          <p:nvPr/>
        </p:nvSpPr>
        <p:spPr>
          <a:xfrm>
            <a:off x="6447693" y="2834005"/>
            <a:ext cx="5252222" cy="22307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nSpc>
                <a:spcPct val="200000"/>
              </a:lnSpc>
              <a:buFont typeface="Arial" panose="020B0604020202020204" pitchFamily="34" charset="0"/>
              <a:buChar char="•"/>
            </a:pPr>
            <a:r>
              <a:rPr lang="fr-FR" altLang="fr-FR" sz="1800" b="1" dirty="0"/>
              <a:t>Pour calculer les contraintes dues à la flexion, d'une poutre encastrée par exemple, il est nécessaire de connaître l'effort tranchant pour calculer    et le moment fléchissant pour calculer </a:t>
            </a:r>
          </a:p>
        </p:txBody>
      </p:sp>
      <p:sp>
        <p:nvSpPr>
          <p:cNvPr id="8" name="ZoneTexte 7">
            <a:extLst>
              <a:ext uri="{FF2B5EF4-FFF2-40B4-BE49-F238E27FC236}">
                <a16:creationId xmlns:a16="http://schemas.microsoft.com/office/drawing/2014/main" id="{0383446E-93F3-0F71-0C3F-351E558CECC5}"/>
              </a:ext>
            </a:extLst>
          </p:cNvPr>
          <p:cNvSpPr txBox="1"/>
          <p:nvPr/>
        </p:nvSpPr>
        <p:spPr>
          <a:xfrm>
            <a:off x="4647282" y="540845"/>
            <a:ext cx="3517135" cy="400110"/>
          </a:xfrm>
          <a:prstGeom prst="rect">
            <a:avLst/>
          </a:prstGeom>
          <a:noFill/>
        </p:spPr>
        <p:txBody>
          <a:bodyPr wrap="square">
            <a:spAutoFit/>
          </a:bodyPr>
          <a:lstStyle/>
          <a:p>
            <a:pPr algn="ctr"/>
            <a:r>
              <a:rPr lang="fr-FR" altLang="fr-FR" sz="2000" b="1" dirty="0"/>
              <a:t>Flexion d'une poutre encastrée</a:t>
            </a:r>
            <a:endParaRPr lang="fr-FR" sz="2000" dirty="0"/>
          </a:p>
        </p:txBody>
      </p:sp>
      <p:sp>
        <p:nvSpPr>
          <p:cNvPr id="10" name="Titre 1">
            <a:extLst>
              <a:ext uri="{FF2B5EF4-FFF2-40B4-BE49-F238E27FC236}">
                <a16:creationId xmlns:a16="http://schemas.microsoft.com/office/drawing/2014/main" id="{28135AF9-A70E-B376-BA4D-4084D6FB9A77}"/>
              </a:ext>
            </a:extLst>
          </p:cNvPr>
          <p:cNvSpPr txBox="1">
            <a:spLocks/>
          </p:cNvSpPr>
          <p:nvPr/>
        </p:nvSpPr>
        <p:spPr>
          <a:xfrm>
            <a:off x="2056087" y="136525"/>
            <a:ext cx="8079826" cy="414101"/>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Notions sur les charges et les contraintes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E34C916-8963-E743-72B6-450E597CA8C8}"/>
              </a:ext>
            </a:extLst>
          </p:cNvPr>
          <p:cNvSpPr>
            <a:spLocks noGrp="1"/>
          </p:cNvSpPr>
          <p:nvPr>
            <p:ph type="sldNum" sz="quarter" idx="12"/>
          </p:nvPr>
        </p:nvSpPr>
        <p:spPr/>
        <p:txBody>
          <a:bodyPr/>
          <a:lstStyle/>
          <a:p>
            <a:fld id="{9ACD9B76-46DF-4CC8-9F1D-0FB31228CF01}" type="slidenum">
              <a:rPr lang="fr-FR" altLang="fr-FR"/>
              <a:pPr/>
              <a:t>25</a:t>
            </a:fld>
            <a:endParaRPr lang="fr-FR" altLang="fr-FR"/>
          </a:p>
        </p:txBody>
      </p:sp>
      <p:sp>
        <p:nvSpPr>
          <p:cNvPr id="1997826" name="Rectangle 2">
            <a:extLst>
              <a:ext uri="{FF2B5EF4-FFF2-40B4-BE49-F238E27FC236}">
                <a16:creationId xmlns:a16="http://schemas.microsoft.com/office/drawing/2014/main" id="{E5285157-E38D-ED1A-E9B6-5533067A07B3}"/>
              </a:ext>
            </a:extLst>
          </p:cNvPr>
          <p:cNvSpPr>
            <a:spLocks noGrp="1" noChangeArrowheads="1"/>
          </p:cNvSpPr>
          <p:nvPr>
            <p:ph type="title"/>
          </p:nvPr>
        </p:nvSpPr>
        <p:spPr>
          <a:xfrm>
            <a:off x="4063485" y="110169"/>
            <a:ext cx="3670357" cy="706438"/>
          </a:xfrm>
        </p:spPr>
        <p:txBody>
          <a:bodyPr/>
          <a:lstStyle/>
          <a:p>
            <a:pPr algn="ctr"/>
            <a:r>
              <a:rPr lang="fr-FR" altLang="fr-FR" sz="4000" b="1" dirty="0">
                <a:solidFill>
                  <a:srgbClr val="663300"/>
                </a:solidFill>
              </a:rPr>
              <a:t>Fatigue</a:t>
            </a:r>
          </a:p>
        </p:txBody>
      </p:sp>
      <p:sp>
        <p:nvSpPr>
          <p:cNvPr id="3" name="TextBox 2">
            <a:extLst>
              <a:ext uri="{FF2B5EF4-FFF2-40B4-BE49-F238E27FC236}">
                <a16:creationId xmlns:a16="http://schemas.microsoft.com/office/drawing/2014/main" id="{9AD93454-AE5F-BB97-472A-FA4687510083}"/>
              </a:ext>
            </a:extLst>
          </p:cNvPr>
          <p:cNvSpPr txBox="1"/>
          <p:nvPr/>
        </p:nvSpPr>
        <p:spPr>
          <a:xfrm>
            <a:off x="416169" y="1858297"/>
            <a:ext cx="11359661"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indent="0" algn="just">
              <a:lnSpc>
                <a:spcPct val="150000"/>
              </a:lnSpc>
              <a:buNone/>
            </a:pPr>
            <a:r>
              <a:rPr lang="fr-FR" altLang="fr-FR" sz="1800" dirty="0"/>
              <a:t>Le phénomène de vieillissement de la structure est du  aux efforts alternés que l'on peut classer comme suit :</a:t>
            </a:r>
          </a:p>
          <a:p>
            <a:pPr algn="just">
              <a:lnSpc>
                <a:spcPct val="150000"/>
              </a:lnSpc>
              <a:buFontTx/>
              <a:buNone/>
            </a:pPr>
            <a:r>
              <a:rPr lang="fr-FR" altLang="fr-FR" sz="1800" dirty="0"/>
              <a:t>  - charges dont les cycles et les grandeurs sont bien définis, ce sont les forces de pressurisation de la cabine étanche, les forces de portance et de traînée, le poids.</a:t>
            </a:r>
          </a:p>
          <a:p>
            <a:pPr algn="just">
              <a:lnSpc>
                <a:spcPct val="150000"/>
              </a:lnSpc>
              <a:buFontTx/>
              <a:buNone/>
            </a:pPr>
            <a:r>
              <a:rPr lang="fr-FR" altLang="fr-FR" sz="1800" dirty="0"/>
              <a:t>  - charges dont les grandeurs seules sont bien définies, c'est la charge de tir pour un avion de combat.</a:t>
            </a:r>
          </a:p>
          <a:p>
            <a:pPr algn="just">
              <a:lnSpc>
                <a:spcPct val="150000"/>
              </a:lnSpc>
              <a:buFontTx/>
              <a:buNone/>
            </a:pPr>
            <a:r>
              <a:rPr lang="fr-FR" altLang="fr-FR" sz="1800" dirty="0"/>
              <a:t>  - charges aléatoires, elles ne sont connues que statistiquement, ce sont les efforts dus aux rafales atmosphériques, aux évolutions symétriques et dissymétriques, aux atterrissages.</a:t>
            </a:r>
          </a:p>
          <a:p>
            <a:pPr algn="just">
              <a:lnSpc>
                <a:spcPct val="150000"/>
              </a:lnSpc>
              <a:buFontTx/>
              <a:buNone/>
            </a:pPr>
            <a:r>
              <a:rPr lang="fr-FR" altLang="fr-FR" sz="1800" dirty="0"/>
              <a:t>  - charges accidentelles totalement inconnues et imprévues, ce sont, entre autres, les vibrations et le flutter.</a:t>
            </a:r>
            <a:endParaRPr lang="en-GB"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4A54D9E4-D7D2-C2B2-B021-E80F52597884}"/>
              </a:ext>
            </a:extLst>
          </p:cNvPr>
          <p:cNvSpPr>
            <a:spLocks noGrp="1"/>
          </p:cNvSpPr>
          <p:nvPr>
            <p:ph type="sldNum" sz="quarter" idx="12"/>
          </p:nvPr>
        </p:nvSpPr>
        <p:spPr/>
        <p:txBody>
          <a:bodyPr/>
          <a:lstStyle/>
          <a:p>
            <a:fld id="{8A5E7694-7D60-4AE8-A215-ED5BDA78D1CC}" type="slidenum">
              <a:rPr lang="fr-FR" altLang="fr-FR"/>
              <a:pPr/>
              <a:t>26</a:t>
            </a:fld>
            <a:endParaRPr lang="fr-FR" altLang="fr-FR"/>
          </a:p>
        </p:txBody>
      </p:sp>
      <p:sp>
        <p:nvSpPr>
          <p:cNvPr id="1998850" name="Rectangle 2">
            <a:extLst>
              <a:ext uri="{FF2B5EF4-FFF2-40B4-BE49-F238E27FC236}">
                <a16:creationId xmlns:a16="http://schemas.microsoft.com/office/drawing/2014/main" id="{86763BF4-33FE-0F34-F9C3-CAD477EF0DA2}"/>
              </a:ext>
            </a:extLst>
          </p:cNvPr>
          <p:cNvSpPr>
            <a:spLocks noGrp="1" noChangeArrowheads="1"/>
          </p:cNvSpPr>
          <p:nvPr>
            <p:ph type="title"/>
          </p:nvPr>
        </p:nvSpPr>
        <p:spPr>
          <a:xfrm>
            <a:off x="4669412" y="69868"/>
            <a:ext cx="3196632" cy="620711"/>
          </a:xfrm>
        </p:spPr>
        <p:txBody>
          <a:bodyPr>
            <a:normAutofit fontScale="90000"/>
          </a:bodyPr>
          <a:lstStyle/>
          <a:p>
            <a:pPr algn="ctr"/>
            <a:r>
              <a:rPr lang="fr-FR" altLang="fr-FR" b="1" dirty="0">
                <a:solidFill>
                  <a:srgbClr val="663300"/>
                </a:solidFill>
              </a:rPr>
              <a:t>Fatigue</a:t>
            </a:r>
          </a:p>
        </p:txBody>
      </p:sp>
      <p:pic>
        <p:nvPicPr>
          <p:cNvPr id="1998852" name="Picture 4">
            <a:extLst>
              <a:ext uri="{FF2B5EF4-FFF2-40B4-BE49-F238E27FC236}">
                <a16:creationId xmlns:a16="http://schemas.microsoft.com/office/drawing/2014/main" id="{F732A7CA-C088-74BE-D8D6-BE275A4E6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642" y="2525132"/>
            <a:ext cx="9343293" cy="2149475"/>
          </a:xfrm>
          <a:prstGeom prst="rect">
            <a:avLst/>
          </a:prstGeom>
          <a:ln/>
        </p:spPr>
        <p:style>
          <a:lnRef idx="2">
            <a:schemeClr val="accent1"/>
          </a:lnRef>
          <a:fillRef idx="1">
            <a:schemeClr val="lt1"/>
          </a:fillRef>
          <a:effectRef idx="0">
            <a:schemeClr val="accent1"/>
          </a:effectRef>
          <a:fontRef idx="minor">
            <a:schemeClr val="dk1"/>
          </a:fontRef>
        </p:style>
      </p:pic>
      <p:sp>
        <p:nvSpPr>
          <p:cNvPr id="3" name="TextBox 2">
            <a:extLst>
              <a:ext uri="{FF2B5EF4-FFF2-40B4-BE49-F238E27FC236}">
                <a16:creationId xmlns:a16="http://schemas.microsoft.com/office/drawing/2014/main" id="{7C7C6454-10F3-75FD-3E4E-DDF6EE72B3FB}"/>
              </a:ext>
            </a:extLst>
          </p:cNvPr>
          <p:cNvSpPr txBox="1"/>
          <p:nvPr/>
        </p:nvSpPr>
        <p:spPr>
          <a:xfrm>
            <a:off x="527538" y="917202"/>
            <a:ext cx="11230708"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indent="0" algn="just">
              <a:lnSpc>
                <a:spcPct val="110000"/>
              </a:lnSpc>
              <a:buNone/>
            </a:pPr>
            <a:r>
              <a:rPr lang="fr-FR" altLang="fr-FR" sz="1800" dirty="0"/>
              <a:t>Les essais d'endurance effectués sur éprouvettes montrent que faire travailler une structure en dessous de sa limite élastique ne suffit pas. </a:t>
            </a:r>
          </a:p>
          <a:p>
            <a:pPr marL="0" indent="0" algn="just">
              <a:lnSpc>
                <a:spcPct val="110000"/>
              </a:lnSpc>
              <a:buNone/>
            </a:pPr>
            <a:r>
              <a:rPr lang="fr-FR" altLang="fr-FR" sz="1800" dirty="0"/>
              <a:t>Les contraintes devront, si la pièce est soumise à des contraintes alternées, rester inférieures à la contrainte de limite d'endurance.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3B9A9616-2BD2-9D67-25BB-C7A68657BF16}"/>
              </a:ext>
            </a:extLst>
          </p:cNvPr>
          <p:cNvSpPr>
            <a:spLocks noGrp="1"/>
          </p:cNvSpPr>
          <p:nvPr>
            <p:ph type="sldNum" sz="quarter" idx="12"/>
          </p:nvPr>
        </p:nvSpPr>
        <p:spPr/>
        <p:txBody>
          <a:bodyPr/>
          <a:lstStyle/>
          <a:p>
            <a:fld id="{0FCB3A30-65E8-44E1-92B3-68FEFE3568EE}" type="slidenum">
              <a:rPr lang="fr-FR" altLang="fr-FR"/>
              <a:pPr/>
              <a:t>27</a:t>
            </a:fld>
            <a:endParaRPr lang="fr-FR" altLang="fr-FR"/>
          </a:p>
        </p:txBody>
      </p:sp>
      <p:sp>
        <p:nvSpPr>
          <p:cNvPr id="1999876" name="Rectangle 4">
            <a:extLst>
              <a:ext uri="{FF2B5EF4-FFF2-40B4-BE49-F238E27FC236}">
                <a16:creationId xmlns:a16="http://schemas.microsoft.com/office/drawing/2014/main" id="{056FED64-5764-0011-0C39-D0140F1CB2D2}"/>
              </a:ext>
            </a:extLst>
          </p:cNvPr>
          <p:cNvSpPr>
            <a:spLocks noChangeArrowheads="1"/>
          </p:cNvSpPr>
          <p:nvPr/>
        </p:nvSpPr>
        <p:spPr bwMode="auto">
          <a:xfrm>
            <a:off x="3437387" y="989509"/>
            <a:ext cx="531722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fr-FR" altLang="fr-FR" sz="2400" b="1" dirty="0">
                <a:solidFill>
                  <a:srgbClr val="DC0081"/>
                </a:solidFill>
              </a:rPr>
              <a:t>Test de fatigue de la structure d'un A380</a:t>
            </a:r>
          </a:p>
        </p:txBody>
      </p:sp>
      <p:pic>
        <p:nvPicPr>
          <p:cNvPr id="1999877" name="Picture 5">
            <a:hlinkClick r:id="rId2"/>
            <a:extLst>
              <a:ext uri="{FF2B5EF4-FFF2-40B4-BE49-F238E27FC236}">
                <a16:creationId xmlns:a16="http://schemas.microsoft.com/office/drawing/2014/main" id="{DBF493D9-23C3-CD0F-026D-A8DD3B7186D2}"/>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244046" y="1535759"/>
            <a:ext cx="5703908" cy="43640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2">
            <a:extLst>
              <a:ext uri="{FF2B5EF4-FFF2-40B4-BE49-F238E27FC236}">
                <a16:creationId xmlns:a16="http://schemas.microsoft.com/office/drawing/2014/main" id="{BD8011DB-9467-E256-2D8A-2A1F690C02C7}"/>
              </a:ext>
            </a:extLst>
          </p:cNvPr>
          <p:cNvSpPr>
            <a:spLocks noGrp="1" noChangeArrowheads="1"/>
          </p:cNvSpPr>
          <p:nvPr>
            <p:ph type="title"/>
          </p:nvPr>
        </p:nvSpPr>
        <p:spPr>
          <a:xfrm>
            <a:off x="4063485" y="110169"/>
            <a:ext cx="3670357" cy="706438"/>
          </a:xfrm>
        </p:spPr>
        <p:txBody>
          <a:bodyPr/>
          <a:lstStyle/>
          <a:p>
            <a:pPr algn="ctr"/>
            <a:r>
              <a:rPr lang="fr-FR" altLang="fr-FR" sz="4000" b="1" dirty="0">
                <a:solidFill>
                  <a:srgbClr val="663300"/>
                </a:solidFill>
              </a:rPr>
              <a:t>Fatigue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0034AEA9-0A90-3BE8-2B7D-0FFC721A366B}"/>
              </a:ext>
            </a:extLst>
          </p:cNvPr>
          <p:cNvSpPr>
            <a:spLocks noGrp="1"/>
          </p:cNvSpPr>
          <p:nvPr>
            <p:ph type="sldNum" sz="quarter" idx="12"/>
          </p:nvPr>
        </p:nvSpPr>
        <p:spPr/>
        <p:txBody>
          <a:bodyPr/>
          <a:lstStyle/>
          <a:p>
            <a:fld id="{A6B042C5-56B0-447C-AA04-7A00A033C8CF}" type="slidenum">
              <a:rPr lang="fr-FR" altLang="fr-FR"/>
              <a:pPr/>
              <a:t>28</a:t>
            </a:fld>
            <a:endParaRPr lang="fr-FR" altLang="fr-FR"/>
          </a:p>
        </p:txBody>
      </p:sp>
      <p:sp>
        <p:nvSpPr>
          <p:cNvPr id="1996803" name="Rectangle 3">
            <a:extLst>
              <a:ext uri="{FF2B5EF4-FFF2-40B4-BE49-F238E27FC236}">
                <a16:creationId xmlns:a16="http://schemas.microsoft.com/office/drawing/2014/main" id="{1004ED80-9C01-BB6F-A1E1-166D91B4C29D}"/>
              </a:ext>
            </a:extLst>
          </p:cNvPr>
          <p:cNvSpPr>
            <a:spLocks noGrp="1" noChangeArrowheads="1"/>
          </p:cNvSpPr>
          <p:nvPr>
            <p:ph type="body" idx="1"/>
          </p:nvPr>
        </p:nvSpPr>
        <p:spPr>
          <a:xfrm>
            <a:off x="1446882" y="2122393"/>
            <a:ext cx="9144000" cy="1887747"/>
          </a:xfrm>
        </p:spPr>
        <p:txBody>
          <a:bodyPr>
            <a:normAutofit/>
          </a:bodyPr>
          <a:lstStyle/>
          <a:p>
            <a:pPr>
              <a:lnSpc>
                <a:spcPct val="100000"/>
              </a:lnSpc>
              <a:buFontTx/>
              <a:buNone/>
            </a:pPr>
            <a:r>
              <a:rPr lang="fr-FR" altLang="fr-FR" sz="2000" dirty="0"/>
              <a:t>    Nous venons de voir que les forces qui sont appliquées à la structure ne le sont pas toujours d'une manière permanente et statique.</a:t>
            </a:r>
          </a:p>
          <a:p>
            <a:pPr>
              <a:lnSpc>
                <a:spcPct val="100000"/>
              </a:lnSpc>
              <a:buFontTx/>
              <a:buNone/>
            </a:pPr>
            <a:r>
              <a:rPr lang="fr-FR" altLang="fr-FR" sz="2000" dirty="0"/>
              <a:t>    Il faut considérer la fréquence d'application des charges alternées quand l'avion vole, amenant ce que l'on appelle le phénomène de fatigue. On dit que la structure vieillit.</a:t>
            </a:r>
          </a:p>
        </p:txBody>
      </p:sp>
      <p:sp>
        <p:nvSpPr>
          <p:cNvPr id="7" name="Rectangle 2">
            <a:extLst>
              <a:ext uri="{FF2B5EF4-FFF2-40B4-BE49-F238E27FC236}">
                <a16:creationId xmlns:a16="http://schemas.microsoft.com/office/drawing/2014/main" id="{0CE958C6-E955-470B-0C57-59657E781FAF}"/>
              </a:ext>
            </a:extLst>
          </p:cNvPr>
          <p:cNvSpPr txBox="1">
            <a:spLocks noChangeArrowheads="1"/>
          </p:cNvSpPr>
          <p:nvPr/>
        </p:nvSpPr>
        <p:spPr>
          <a:xfrm>
            <a:off x="4183703" y="528810"/>
            <a:ext cx="3670357" cy="706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altLang="fr-FR" sz="4000" b="1" dirty="0">
                <a:solidFill>
                  <a:srgbClr val="663300"/>
                </a:solidFill>
              </a:rPr>
              <a:t>Fatigue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49000B72-6208-5195-AE02-823DA49C892D}"/>
              </a:ext>
            </a:extLst>
          </p:cNvPr>
          <p:cNvSpPr>
            <a:spLocks noGrp="1"/>
          </p:cNvSpPr>
          <p:nvPr>
            <p:ph type="sldNum" sz="quarter" idx="12"/>
          </p:nvPr>
        </p:nvSpPr>
        <p:spPr/>
        <p:txBody>
          <a:bodyPr/>
          <a:lstStyle/>
          <a:p>
            <a:fld id="{6F007EE7-7FAD-4A8D-8962-A92BB0006807}" type="slidenum">
              <a:rPr lang="fr-FR" altLang="fr-FR"/>
              <a:pPr/>
              <a:t>29</a:t>
            </a:fld>
            <a:endParaRPr lang="fr-FR" altLang="fr-FR"/>
          </a:p>
        </p:txBody>
      </p:sp>
      <p:sp>
        <p:nvSpPr>
          <p:cNvPr id="2000898" name="Rectangle 2">
            <a:extLst>
              <a:ext uri="{FF2B5EF4-FFF2-40B4-BE49-F238E27FC236}">
                <a16:creationId xmlns:a16="http://schemas.microsoft.com/office/drawing/2014/main" id="{131EBFCF-3DFC-DF53-D249-AEFE147D1962}"/>
              </a:ext>
            </a:extLst>
          </p:cNvPr>
          <p:cNvSpPr>
            <a:spLocks noGrp="1" noChangeArrowheads="1"/>
          </p:cNvSpPr>
          <p:nvPr>
            <p:ph type="title"/>
          </p:nvPr>
        </p:nvSpPr>
        <p:spPr>
          <a:xfrm>
            <a:off x="4594153" y="493577"/>
            <a:ext cx="2183080" cy="646916"/>
          </a:xfrm>
        </p:spPr>
        <p:txBody>
          <a:bodyPr>
            <a:normAutofit fontScale="90000"/>
          </a:bodyPr>
          <a:lstStyle/>
          <a:p>
            <a:pPr algn="ctr"/>
            <a:r>
              <a:rPr lang="fr-FR" altLang="fr-FR" b="1" dirty="0">
                <a:solidFill>
                  <a:srgbClr val="663300"/>
                </a:solidFill>
              </a:rPr>
              <a:t>Fluage</a:t>
            </a:r>
          </a:p>
        </p:txBody>
      </p:sp>
      <p:sp>
        <p:nvSpPr>
          <p:cNvPr id="3" name="TextBox 2">
            <a:extLst>
              <a:ext uri="{FF2B5EF4-FFF2-40B4-BE49-F238E27FC236}">
                <a16:creationId xmlns:a16="http://schemas.microsoft.com/office/drawing/2014/main" id="{38A39548-83E9-9985-FB0D-A7CD3797E380}"/>
              </a:ext>
            </a:extLst>
          </p:cNvPr>
          <p:cNvSpPr txBox="1"/>
          <p:nvPr/>
        </p:nvSpPr>
        <p:spPr>
          <a:xfrm>
            <a:off x="609599" y="2317966"/>
            <a:ext cx="11289323" cy="28609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70000"/>
              </a:lnSpc>
              <a:buFont typeface="Arial" panose="020B0604020202020204" pitchFamily="34" charset="0"/>
              <a:buChar char="•"/>
            </a:pPr>
            <a:r>
              <a:rPr lang="fr-FR" altLang="fr-FR" sz="1800" dirty="0"/>
              <a:t>Le fluage est le comportement plastique d'un matériau soumis à une contrainte mécanique et thermique. Ce problème est nouveau dans le domaine de la conception des cellules. </a:t>
            </a:r>
          </a:p>
          <a:p>
            <a:pPr marL="285750" indent="-285750" algn="just">
              <a:lnSpc>
                <a:spcPct val="170000"/>
              </a:lnSpc>
              <a:buFont typeface="Arial" panose="020B0604020202020204" pitchFamily="34" charset="0"/>
              <a:buChar char="•"/>
            </a:pPr>
            <a:r>
              <a:rPr lang="fr-FR" altLang="fr-FR" sz="1800" dirty="0"/>
              <a:t>La structure d'un avion supersonique est soumise à l'échauffement cinétique et aux efforts dus au vol : les conditions du fluage existent.</a:t>
            </a:r>
          </a:p>
          <a:p>
            <a:pPr marL="285750" indent="-285750" algn="just">
              <a:lnSpc>
                <a:spcPct val="170000"/>
              </a:lnSpc>
              <a:buFont typeface="Arial" panose="020B0604020202020204" pitchFamily="34" charset="0"/>
              <a:buChar char="•"/>
            </a:pPr>
            <a:r>
              <a:rPr lang="fr-FR" altLang="fr-FR" sz="1800" dirty="0"/>
              <a:t>Lors de la vie de l'avion, les déformations cumulées ne devront pas dépasser un niveau inacceptable pour le bon fonctionnement et la sécurité de la structure.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5377" y="227965"/>
            <a:ext cx="6848203" cy="813434"/>
          </a:xfrm>
        </p:spPr>
        <p:txBody>
          <a:bodyPr>
            <a:normAutofit/>
          </a:bodyPr>
          <a:lstStyle/>
          <a:p>
            <a:pPr algn="ctr"/>
            <a:r>
              <a:rPr lang="fr-FR" sz="3400" dirty="0">
                <a:latin typeface="Arial" panose="020B0604020202020204" pitchFamily="34" charset="0"/>
                <a:cs typeface="Arial" panose="020B0604020202020204" pitchFamily="34" charset="0"/>
              </a:rPr>
              <a:t>Objectif pédagogique</a:t>
            </a:r>
          </a:p>
        </p:txBody>
      </p:sp>
      <p:sp>
        <p:nvSpPr>
          <p:cNvPr id="4" name="ZoneTexte 3"/>
          <p:cNvSpPr txBox="1"/>
          <p:nvPr/>
        </p:nvSpPr>
        <p:spPr>
          <a:xfrm>
            <a:off x="381000" y="2701678"/>
            <a:ext cx="11315699" cy="261404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200000"/>
              </a:lnSpc>
            </a:pPr>
            <a:r>
              <a:rPr lang="fr-FR" sz="2880" dirty="0">
                <a:latin typeface="Arial" panose="020B0604020202020204" pitchFamily="34" charset="0"/>
                <a:cs typeface="Arial" panose="020B0604020202020204" pitchFamily="34" charset="0"/>
              </a:rPr>
              <a:t>Rendre un élève pilote en formation ATPL théorique capable d’analyser et de déterminer les contraintes mécaniques et les alliages et matériaux utilisés en construction aéronautique  </a:t>
            </a:r>
          </a:p>
        </p:txBody>
      </p:sp>
      <p:sp>
        <p:nvSpPr>
          <p:cNvPr id="3" name="Espace réservé du numéro de diapositive 2"/>
          <p:cNvSpPr>
            <a:spLocks noGrp="1"/>
          </p:cNvSpPr>
          <p:nvPr>
            <p:ph type="sldNum" sz="quarter" idx="12"/>
          </p:nvPr>
        </p:nvSpPr>
        <p:spPr/>
        <p:txBody>
          <a:bodyPr/>
          <a:lstStyle/>
          <a:p>
            <a:fld id="{52546A5F-30BF-4F18-BDC9-2A645E21CF39}" type="slidenum">
              <a:rPr lang="fr-FR" sz="1920" b="1"/>
              <a:t>3</a:t>
            </a:fld>
            <a:endParaRPr lang="fr-FR" sz="1920" b="1" dirty="0"/>
          </a:p>
        </p:txBody>
      </p:sp>
    </p:spTree>
    <p:extLst>
      <p:ext uri="{BB962C8B-B14F-4D97-AF65-F5344CB8AC3E}">
        <p14:creationId xmlns:p14="http://schemas.microsoft.com/office/powerpoint/2010/main" val="2005247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EF726FE3-2D1A-7AB9-CB2C-DB0F84336C2E}"/>
              </a:ext>
            </a:extLst>
          </p:cNvPr>
          <p:cNvSpPr>
            <a:spLocks noGrp="1"/>
          </p:cNvSpPr>
          <p:nvPr>
            <p:ph type="sldNum" sz="quarter" idx="12"/>
          </p:nvPr>
        </p:nvSpPr>
        <p:spPr/>
        <p:txBody>
          <a:bodyPr/>
          <a:lstStyle/>
          <a:p>
            <a:fld id="{9B345B5B-1F02-4A4C-AC8C-897D594048BA}" type="slidenum">
              <a:rPr lang="fr-FR" altLang="fr-FR"/>
              <a:pPr/>
              <a:t>30</a:t>
            </a:fld>
            <a:endParaRPr lang="fr-FR" altLang="fr-FR"/>
          </a:p>
        </p:txBody>
      </p:sp>
      <p:sp>
        <p:nvSpPr>
          <p:cNvPr id="1682434" name="Rectangle 2">
            <a:extLst>
              <a:ext uri="{FF2B5EF4-FFF2-40B4-BE49-F238E27FC236}">
                <a16:creationId xmlns:a16="http://schemas.microsoft.com/office/drawing/2014/main" id="{33C3ACF3-3FFE-1167-B8AC-18731FFFA729}"/>
              </a:ext>
            </a:extLst>
          </p:cNvPr>
          <p:cNvSpPr>
            <a:spLocks noGrp="1" noChangeArrowheads="1"/>
          </p:cNvSpPr>
          <p:nvPr>
            <p:ph type="title"/>
          </p:nvPr>
        </p:nvSpPr>
        <p:spPr>
          <a:xfrm>
            <a:off x="2208213" y="0"/>
            <a:ext cx="7772400" cy="515938"/>
          </a:xfrm>
        </p:spPr>
        <p:txBody>
          <a:bodyPr>
            <a:normAutofit fontScale="90000"/>
          </a:bodyPr>
          <a:lstStyle/>
          <a:p>
            <a:r>
              <a:rPr lang="fr-FR" altLang="fr-FR" b="1"/>
              <a:t>QUESTION N°1</a:t>
            </a:r>
          </a:p>
        </p:txBody>
      </p:sp>
      <p:pic>
        <p:nvPicPr>
          <p:cNvPr id="1682436" name="Picture 4">
            <a:extLst>
              <a:ext uri="{FF2B5EF4-FFF2-40B4-BE49-F238E27FC236}">
                <a16:creationId xmlns:a16="http://schemas.microsoft.com/office/drawing/2014/main" id="{B67238FA-23FF-29E8-A32B-DA32FF5C69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9613" y="955675"/>
            <a:ext cx="61214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69E0A1DE-A39D-D4DC-FF7E-EAF601EF736D}"/>
              </a:ext>
            </a:extLst>
          </p:cNvPr>
          <p:cNvSpPr>
            <a:spLocks noGrp="1"/>
          </p:cNvSpPr>
          <p:nvPr>
            <p:ph type="sldNum" sz="quarter" idx="12"/>
          </p:nvPr>
        </p:nvSpPr>
        <p:spPr/>
        <p:txBody>
          <a:bodyPr/>
          <a:lstStyle/>
          <a:p>
            <a:fld id="{3363BE34-F894-4EF4-A742-89E06611AE89}" type="slidenum">
              <a:rPr lang="fr-FR" altLang="fr-FR"/>
              <a:pPr/>
              <a:t>31</a:t>
            </a:fld>
            <a:endParaRPr lang="fr-FR" altLang="fr-FR"/>
          </a:p>
        </p:txBody>
      </p:sp>
      <p:sp>
        <p:nvSpPr>
          <p:cNvPr id="1683459" name="Rectangle 3">
            <a:extLst>
              <a:ext uri="{FF2B5EF4-FFF2-40B4-BE49-F238E27FC236}">
                <a16:creationId xmlns:a16="http://schemas.microsoft.com/office/drawing/2014/main" id="{118DB63A-FE8D-D875-0D09-6BC62A21BF8C}"/>
              </a:ext>
            </a:extLst>
          </p:cNvPr>
          <p:cNvSpPr>
            <a:spLocks noGrp="1" noChangeArrowheads="1"/>
          </p:cNvSpPr>
          <p:nvPr>
            <p:ph type="body" idx="1"/>
          </p:nvPr>
        </p:nvSpPr>
        <p:spPr>
          <a:xfrm>
            <a:off x="4367214" y="1"/>
            <a:ext cx="4105275" cy="765175"/>
          </a:xfrm>
        </p:spPr>
        <p:txBody>
          <a:bodyPr/>
          <a:lstStyle/>
          <a:p>
            <a:pPr>
              <a:buFontTx/>
              <a:buNone/>
            </a:pPr>
            <a:r>
              <a:rPr lang="fr-FR" altLang="fr-FR" sz="3600" b="1">
                <a:solidFill>
                  <a:schemeClr val="tx2"/>
                </a:solidFill>
              </a:rPr>
              <a:t>QUESTION N°1</a:t>
            </a:r>
          </a:p>
          <a:p>
            <a:endParaRPr lang="fr-FR" altLang="fr-FR" sz="3600" b="1"/>
          </a:p>
        </p:txBody>
      </p:sp>
      <p:pic>
        <p:nvPicPr>
          <p:cNvPr id="1683460" name="Picture 4">
            <a:extLst>
              <a:ext uri="{FF2B5EF4-FFF2-40B4-BE49-F238E27FC236}">
                <a16:creationId xmlns:a16="http://schemas.microsoft.com/office/drawing/2014/main" id="{9ACA7E38-58C7-C92F-D192-55545901A1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976" y="2474914"/>
            <a:ext cx="5472113" cy="362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3461" name="Picture 5">
            <a:extLst>
              <a:ext uri="{FF2B5EF4-FFF2-40B4-BE49-F238E27FC236}">
                <a16:creationId xmlns:a16="http://schemas.microsoft.com/office/drawing/2014/main" id="{EC2C2A2C-6C43-83FC-4C68-6BAF00EB67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1" y="1412875"/>
            <a:ext cx="7777163" cy="92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53CC0A77-4E18-A55B-DE62-DAB25EA86D42}"/>
              </a:ext>
            </a:extLst>
          </p:cNvPr>
          <p:cNvSpPr>
            <a:spLocks noGrp="1"/>
          </p:cNvSpPr>
          <p:nvPr>
            <p:ph type="sldNum" sz="quarter" idx="12"/>
          </p:nvPr>
        </p:nvSpPr>
        <p:spPr/>
        <p:txBody>
          <a:bodyPr/>
          <a:lstStyle/>
          <a:p>
            <a:fld id="{1493C380-3E33-42CE-A3D0-D5C80C9F7322}" type="slidenum">
              <a:rPr lang="fr-FR" altLang="fr-FR"/>
              <a:pPr/>
              <a:t>32</a:t>
            </a:fld>
            <a:endParaRPr lang="fr-FR" altLang="fr-FR"/>
          </a:p>
        </p:txBody>
      </p:sp>
      <p:sp>
        <p:nvSpPr>
          <p:cNvPr id="1684482" name="Rectangle 2">
            <a:extLst>
              <a:ext uri="{FF2B5EF4-FFF2-40B4-BE49-F238E27FC236}">
                <a16:creationId xmlns:a16="http://schemas.microsoft.com/office/drawing/2014/main" id="{FDE8F364-0226-6050-9640-5FD85C51835B}"/>
              </a:ext>
            </a:extLst>
          </p:cNvPr>
          <p:cNvSpPr>
            <a:spLocks noGrp="1" noChangeArrowheads="1"/>
          </p:cNvSpPr>
          <p:nvPr>
            <p:ph type="title"/>
          </p:nvPr>
        </p:nvSpPr>
        <p:spPr>
          <a:xfrm>
            <a:off x="2208213" y="1"/>
            <a:ext cx="7772400" cy="442913"/>
          </a:xfrm>
        </p:spPr>
        <p:txBody>
          <a:bodyPr>
            <a:normAutofit fontScale="90000"/>
          </a:bodyPr>
          <a:lstStyle/>
          <a:p>
            <a:r>
              <a:rPr lang="fr-FR" altLang="fr-FR" b="1"/>
              <a:t>QUESTION N°2</a:t>
            </a:r>
          </a:p>
        </p:txBody>
      </p:sp>
      <p:pic>
        <p:nvPicPr>
          <p:cNvPr id="1684485" name="Picture 5">
            <a:extLst>
              <a:ext uri="{FF2B5EF4-FFF2-40B4-BE49-F238E27FC236}">
                <a16:creationId xmlns:a16="http://schemas.microsoft.com/office/drawing/2014/main" id="{30D4D1F8-E9EC-933E-30C6-1F6839839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8" y="1052514"/>
            <a:ext cx="6253162" cy="217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4486" name="Picture 6">
            <a:extLst>
              <a:ext uri="{FF2B5EF4-FFF2-40B4-BE49-F238E27FC236}">
                <a16:creationId xmlns:a16="http://schemas.microsoft.com/office/drawing/2014/main" id="{BA69BF09-AD75-74E0-E822-FF487AAD9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75" y="3573464"/>
            <a:ext cx="5111750" cy="270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A1220504-2C50-07E1-9C00-92F83A0E6B48}"/>
              </a:ext>
            </a:extLst>
          </p:cNvPr>
          <p:cNvSpPr>
            <a:spLocks noGrp="1"/>
          </p:cNvSpPr>
          <p:nvPr>
            <p:ph type="sldNum" sz="quarter" idx="12"/>
          </p:nvPr>
        </p:nvSpPr>
        <p:spPr/>
        <p:txBody>
          <a:bodyPr/>
          <a:lstStyle/>
          <a:p>
            <a:fld id="{FC80B8E0-0146-4AB1-993D-040755EB656E}" type="slidenum">
              <a:rPr lang="fr-FR" altLang="fr-FR"/>
              <a:pPr/>
              <a:t>33</a:t>
            </a:fld>
            <a:endParaRPr lang="fr-FR" altLang="fr-FR"/>
          </a:p>
        </p:txBody>
      </p:sp>
      <p:sp>
        <p:nvSpPr>
          <p:cNvPr id="1685506" name="Rectangle 2">
            <a:extLst>
              <a:ext uri="{FF2B5EF4-FFF2-40B4-BE49-F238E27FC236}">
                <a16:creationId xmlns:a16="http://schemas.microsoft.com/office/drawing/2014/main" id="{1E162060-2D5C-791F-08B0-25A20027114D}"/>
              </a:ext>
            </a:extLst>
          </p:cNvPr>
          <p:cNvSpPr>
            <a:spLocks noGrp="1" noChangeArrowheads="1"/>
          </p:cNvSpPr>
          <p:nvPr>
            <p:ph type="title"/>
          </p:nvPr>
        </p:nvSpPr>
        <p:spPr>
          <a:xfrm>
            <a:off x="2279650" y="1"/>
            <a:ext cx="7772400" cy="658813"/>
          </a:xfrm>
        </p:spPr>
        <p:txBody>
          <a:bodyPr>
            <a:normAutofit fontScale="90000"/>
          </a:bodyPr>
          <a:lstStyle/>
          <a:p>
            <a:r>
              <a:rPr lang="fr-FR" altLang="fr-FR" b="1"/>
              <a:t>QUESTION N°2</a:t>
            </a:r>
          </a:p>
        </p:txBody>
      </p:sp>
      <p:pic>
        <p:nvPicPr>
          <p:cNvPr id="1685508" name="Picture 4">
            <a:extLst>
              <a:ext uri="{FF2B5EF4-FFF2-40B4-BE49-F238E27FC236}">
                <a16:creationId xmlns:a16="http://schemas.microsoft.com/office/drawing/2014/main" id="{0449F55B-D6CC-037C-ECA4-9C294941B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3644900"/>
            <a:ext cx="6948488" cy="2484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5509" name="Picture 5">
            <a:extLst>
              <a:ext uri="{FF2B5EF4-FFF2-40B4-BE49-F238E27FC236}">
                <a16:creationId xmlns:a16="http://schemas.microsoft.com/office/drawing/2014/main" id="{14025F30-DA9D-2720-0BC6-B3BA031DD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1052513"/>
            <a:ext cx="6913562"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4A4C3B00-6E4E-69A6-55AA-3A1D4C1BD8C3}"/>
              </a:ext>
            </a:extLst>
          </p:cNvPr>
          <p:cNvSpPr>
            <a:spLocks noGrp="1"/>
          </p:cNvSpPr>
          <p:nvPr>
            <p:ph type="sldNum" sz="quarter" idx="12"/>
          </p:nvPr>
        </p:nvSpPr>
        <p:spPr/>
        <p:txBody>
          <a:bodyPr/>
          <a:lstStyle/>
          <a:p>
            <a:fld id="{9BBF391E-CBD6-423B-833A-F0012E03FF78}" type="slidenum">
              <a:rPr lang="fr-FR" altLang="fr-FR"/>
              <a:pPr/>
              <a:t>34</a:t>
            </a:fld>
            <a:endParaRPr lang="fr-FR" altLang="fr-FR"/>
          </a:p>
        </p:txBody>
      </p:sp>
      <p:sp>
        <p:nvSpPr>
          <p:cNvPr id="1686530" name="Rectangle 2">
            <a:extLst>
              <a:ext uri="{FF2B5EF4-FFF2-40B4-BE49-F238E27FC236}">
                <a16:creationId xmlns:a16="http://schemas.microsoft.com/office/drawing/2014/main" id="{47B80855-EE96-FA72-03AB-59AB9034DC9C}"/>
              </a:ext>
            </a:extLst>
          </p:cNvPr>
          <p:cNvSpPr>
            <a:spLocks noGrp="1" noChangeArrowheads="1"/>
          </p:cNvSpPr>
          <p:nvPr>
            <p:ph type="title"/>
          </p:nvPr>
        </p:nvSpPr>
        <p:spPr>
          <a:xfrm>
            <a:off x="2279650" y="0"/>
            <a:ext cx="7772400" cy="731838"/>
          </a:xfrm>
        </p:spPr>
        <p:txBody>
          <a:bodyPr/>
          <a:lstStyle/>
          <a:p>
            <a:r>
              <a:rPr lang="fr-FR" altLang="fr-FR" b="1"/>
              <a:t>QUESTION N°3</a:t>
            </a:r>
          </a:p>
        </p:txBody>
      </p:sp>
      <p:pic>
        <p:nvPicPr>
          <p:cNvPr id="1686532" name="Picture 4">
            <a:extLst>
              <a:ext uri="{FF2B5EF4-FFF2-40B4-BE49-F238E27FC236}">
                <a16:creationId xmlns:a16="http://schemas.microsoft.com/office/drawing/2014/main" id="{BD2BFD4B-E0EB-9411-62D7-3C9D4999F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9" y="692151"/>
            <a:ext cx="7921625" cy="33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6533" name="Picture 5">
            <a:extLst>
              <a:ext uri="{FF2B5EF4-FFF2-40B4-BE49-F238E27FC236}">
                <a16:creationId xmlns:a16="http://schemas.microsoft.com/office/drawing/2014/main" id="{B7A27AD3-0565-D313-D20A-63A13F695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4090988"/>
            <a:ext cx="5688012" cy="276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64081E20-F1EC-226F-2A6E-27169A73CFF3}"/>
              </a:ext>
            </a:extLst>
          </p:cNvPr>
          <p:cNvSpPr>
            <a:spLocks noGrp="1"/>
          </p:cNvSpPr>
          <p:nvPr>
            <p:ph type="sldNum" sz="quarter" idx="12"/>
          </p:nvPr>
        </p:nvSpPr>
        <p:spPr/>
        <p:txBody>
          <a:bodyPr/>
          <a:lstStyle/>
          <a:p>
            <a:fld id="{A894D160-CF90-45CF-9D26-5CDEF12D23CD}" type="slidenum">
              <a:rPr lang="fr-FR" altLang="fr-FR"/>
              <a:pPr/>
              <a:t>35</a:t>
            </a:fld>
            <a:endParaRPr lang="fr-FR" altLang="fr-FR"/>
          </a:p>
        </p:txBody>
      </p:sp>
      <p:sp>
        <p:nvSpPr>
          <p:cNvPr id="1687554" name="Rectangle 2">
            <a:extLst>
              <a:ext uri="{FF2B5EF4-FFF2-40B4-BE49-F238E27FC236}">
                <a16:creationId xmlns:a16="http://schemas.microsoft.com/office/drawing/2014/main" id="{9D17ADD6-5529-C5DA-101B-94D493C86DD4}"/>
              </a:ext>
            </a:extLst>
          </p:cNvPr>
          <p:cNvSpPr>
            <a:spLocks noGrp="1" noChangeArrowheads="1"/>
          </p:cNvSpPr>
          <p:nvPr>
            <p:ph type="title"/>
          </p:nvPr>
        </p:nvSpPr>
        <p:spPr>
          <a:xfrm>
            <a:off x="2279650" y="1"/>
            <a:ext cx="7772400" cy="803275"/>
          </a:xfrm>
        </p:spPr>
        <p:txBody>
          <a:bodyPr/>
          <a:lstStyle/>
          <a:p>
            <a:r>
              <a:rPr lang="fr-FR" altLang="fr-FR" b="1"/>
              <a:t>QUESTION N°3</a:t>
            </a:r>
          </a:p>
        </p:txBody>
      </p:sp>
      <p:pic>
        <p:nvPicPr>
          <p:cNvPr id="1687556" name="Picture 4">
            <a:extLst>
              <a:ext uri="{FF2B5EF4-FFF2-40B4-BE49-F238E27FC236}">
                <a16:creationId xmlns:a16="http://schemas.microsoft.com/office/drawing/2014/main" id="{3B3534AE-3BD9-4E5C-9515-82AB09FA0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6" y="4076700"/>
            <a:ext cx="6480175"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7557" name="Picture 5">
            <a:extLst>
              <a:ext uri="{FF2B5EF4-FFF2-40B4-BE49-F238E27FC236}">
                <a16:creationId xmlns:a16="http://schemas.microsoft.com/office/drawing/2014/main" id="{8B1FF879-0F30-922B-4B86-15C98562F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9" y="692151"/>
            <a:ext cx="7921625" cy="33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1B5CE71-0570-4B69-2140-32EEE8755F4D}"/>
              </a:ext>
            </a:extLst>
          </p:cNvPr>
          <p:cNvSpPr>
            <a:spLocks noGrp="1"/>
          </p:cNvSpPr>
          <p:nvPr>
            <p:ph type="sldNum" sz="quarter" idx="12"/>
          </p:nvPr>
        </p:nvSpPr>
        <p:spPr/>
        <p:txBody>
          <a:bodyPr/>
          <a:lstStyle/>
          <a:p>
            <a:fld id="{D680A927-FD55-4790-A57C-9E2F31C6BD04}" type="slidenum">
              <a:rPr lang="fr-FR" altLang="fr-FR"/>
              <a:pPr/>
              <a:t>36</a:t>
            </a:fld>
            <a:endParaRPr lang="fr-FR" altLang="fr-FR"/>
          </a:p>
        </p:txBody>
      </p:sp>
      <p:sp>
        <p:nvSpPr>
          <p:cNvPr id="1688578" name="Rectangle 2">
            <a:extLst>
              <a:ext uri="{FF2B5EF4-FFF2-40B4-BE49-F238E27FC236}">
                <a16:creationId xmlns:a16="http://schemas.microsoft.com/office/drawing/2014/main" id="{6DA2C409-CA93-A6AF-8A2E-B733FD0AA149}"/>
              </a:ext>
            </a:extLst>
          </p:cNvPr>
          <p:cNvSpPr>
            <a:spLocks noGrp="1" noChangeArrowheads="1"/>
          </p:cNvSpPr>
          <p:nvPr>
            <p:ph type="title"/>
          </p:nvPr>
        </p:nvSpPr>
        <p:spPr>
          <a:xfrm>
            <a:off x="2279650" y="0"/>
            <a:ext cx="7772400" cy="731838"/>
          </a:xfrm>
        </p:spPr>
        <p:txBody>
          <a:bodyPr/>
          <a:lstStyle/>
          <a:p>
            <a:r>
              <a:rPr lang="fr-FR" altLang="fr-FR" b="1"/>
              <a:t>QUESTION N°4</a:t>
            </a:r>
          </a:p>
        </p:txBody>
      </p:sp>
      <p:pic>
        <p:nvPicPr>
          <p:cNvPr id="1688580" name="Picture 4">
            <a:extLst>
              <a:ext uri="{FF2B5EF4-FFF2-40B4-BE49-F238E27FC236}">
                <a16:creationId xmlns:a16="http://schemas.microsoft.com/office/drawing/2014/main" id="{4310D87E-59C8-DD9D-66C9-D3369E145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773238"/>
            <a:ext cx="7816850" cy="25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FB353CD4-5105-5BDC-AF08-DB81C9B80F89}"/>
              </a:ext>
            </a:extLst>
          </p:cNvPr>
          <p:cNvSpPr>
            <a:spLocks noGrp="1"/>
          </p:cNvSpPr>
          <p:nvPr>
            <p:ph type="sldNum" sz="quarter" idx="12"/>
          </p:nvPr>
        </p:nvSpPr>
        <p:spPr/>
        <p:txBody>
          <a:bodyPr/>
          <a:lstStyle/>
          <a:p>
            <a:fld id="{6A4250EB-49E5-4BF9-904F-AB5E5B157C4B}" type="slidenum">
              <a:rPr lang="fr-FR" altLang="fr-FR"/>
              <a:pPr/>
              <a:t>37</a:t>
            </a:fld>
            <a:endParaRPr lang="fr-FR" altLang="fr-FR"/>
          </a:p>
        </p:txBody>
      </p:sp>
      <p:sp>
        <p:nvSpPr>
          <p:cNvPr id="1689602" name="Rectangle 2">
            <a:extLst>
              <a:ext uri="{FF2B5EF4-FFF2-40B4-BE49-F238E27FC236}">
                <a16:creationId xmlns:a16="http://schemas.microsoft.com/office/drawing/2014/main" id="{DB6CA5A7-9664-07B8-2C16-B029C531493E}"/>
              </a:ext>
            </a:extLst>
          </p:cNvPr>
          <p:cNvSpPr>
            <a:spLocks noGrp="1" noChangeArrowheads="1"/>
          </p:cNvSpPr>
          <p:nvPr>
            <p:ph type="title"/>
          </p:nvPr>
        </p:nvSpPr>
        <p:spPr>
          <a:xfrm>
            <a:off x="2208213" y="0"/>
            <a:ext cx="7772400" cy="731838"/>
          </a:xfrm>
        </p:spPr>
        <p:txBody>
          <a:bodyPr/>
          <a:lstStyle/>
          <a:p>
            <a:r>
              <a:rPr lang="fr-FR" altLang="fr-FR" b="1"/>
              <a:t>QUESTION N°4</a:t>
            </a:r>
          </a:p>
        </p:txBody>
      </p:sp>
      <p:pic>
        <p:nvPicPr>
          <p:cNvPr id="1689604" name="Picture 4">
            <a:extLst>
              <a:ext uri="{FF2B5EF4-FFF2-40B4-BE49-F238E27FC236}">
                <a16:creationId xmlns:a16="http://schemas.microsoft.com/office/drawing/2014/main" id="{5B6B3B8F-E352-7D2C-487F-854A7B5E5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650" y="981075"/>
            <a:ext cx="7816850" cy="25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89605" name="Picture 5">
            <a:extLst>
              <a:ext uri="{FF2B5EF4-FFF2-40B4-BE49-F238E27FC236}">
                <a16:creationId xmlns:a16="http://schemas.microsoft.com/office/drawing/2014/main" id="{694E1E53-6FA8-5B02-F1FA-368E0CC89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1" y="3716339"/>
            <a:ext cx="7777163"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3F4CFBE-E6AC-D3AA-F836-0C0AC5CF1CF4}"/>
              </a:ext>
            </a:extLst>
          </p:cNvPr>
          <p:cNvSpPr>
            <a:spLocks noGrp="1"/>
          </p:cNvSpPr>
          <p:nvPr>
            <p:ph type="sldNum" sz="quarter" idx="12"/>
          </p:nvPr>
        </p:nvSpPr>
        <p:spPr/>
        <p:txBody>
          <a:bodyPr/>
          <a:lstStyle/>
          <a:p>
            <a:fld id="{05B3EFAE-D177-4F3F-A8F4-DDE5713342CA}" type="slidenum">
              <a:rPr lang="fr-FR" altLang="fr-FR"/>
              <a:pPr/>
              <a:t>38</a:t>
            </a:fld>
            <a:endParaRPr lang="fr-FR" altLang="fr-FR"/>
          </a:p>
        </p:txBody>
      </p:sp>
      <p:sp>
        <p:nvSpPr>
          <p:cNvPr id="1421318" name="Rectangle 6">
            <a:extLst>
              <a:ext uri="{FF2B5EF4-FFF2-40B4-BE49-F238E27FC236}">
                <a16:creationId xmlns:a16="http://schemas.microsoft.com/office/drawing/2014/main" id="{CB94A823-BE3B-4D44-22E2-49B84450DE55}"/>
              </a:ext>
            </a:extLst>
          </p:cNvPr>
          <p:cNvSpPr>
            <a:spLocks noChangeArrowheads="1"/>
          </p:cNvSpPr>
          <p:nvPr/>
        </p:nvSpPr>
        <p:spPr bwMode="auto">
          <a:xfrm>
            <a:off x="1435584" y="2504704"/>
            <a:ext cx="9144000" cy="2124299"/>
          </a:xfrm>
          <a:prstGeom prst="rect">
            <a:avLst/>
          </a:prstGeom>
          <a:ln/>
        </p:spPr>
        <p:style>
          <a:lnRef idx="2">
            <a:schemeClr val="accent1"/>
          </a:lnRef>
          <a:fillRef idx="1">
            <a:schemeClr val="lt1"/>
          </a:fillRef>
          <a:effectRef idx="0">
            <a:schemeClr val="accent1"/>
          </a:effectRef>
          <a:fontRef idx="minor">
            <a:schemeClr val="dk1"/>
          </a:fontRef>
        </p:style>
        <p:txBody>
          <a:bodyPr lIns="90488" tIns="44450" rIns="90488" bIns="44450">
            <a:spAutoFit/>
          </a:bodyPr>
          <a:lstStyle/>
          <a:p>
            <a:pPr algn="just">
              <a:lnSpc>
                <a:spcPct val="150000"/>
              </a:lnSpc>
            </a:pPr>
            <a:r>
              <a:rPr lang="fr-FR" altLang="fr-FR" dirty="0"/>
              <a:t>En aéronautique le choix des matériaux est très important et tient compte de plusieurs facteurs:</a:t>
            </a:r>
          </a:p>
          <a:p>
            <a:pPr marL="342900" indent="-342900" algn="just">
              <a:lnSpc>
                <a:spcPct val="150000"/>
              </a:lnSpc>
              <a:buFont typeface="+mj-lt"/>
              <a:buAutoNum type="arabicPeriod"/>
            </a:pPr>
            <a:r>
              <a:rPr lang="fr-FR" altLang="fr-FR" dirty="0"/>
              <a:t>nécessité de construire solide et léger</a:t>
            </a:r>
          </a:p>
          <a:p>
            <a:pPr marL="342900" indent="-342900" algn="just">
              <a:lnSpc>
                <a:spcPct val="150000"/>
              </a:lnSpc>
              <a:buFont typeface="+mj-lt"/>
              <a:buAutoNum type="arabicPeriod"/>
            </a:pPr>
            <a:r>
              <a:rPr lang="fr-FR" altLang="fr-FR" dirty="0"/>
              <a:t> importance des contraintes mécaniques, chimiques et thermiques supportées</a:t>
            </a:r>
          </a:p>
          <a:p>
            <a:pPr marL="342900" indent="-342900" algn="just">
              <a:lnSpc>
                <a:spcPct val="150000"/>
              </a:lnSpc>
              <a:buFont typeface="+mj-lt"/>
              <a:buAutoNum type="arabicPeriod"/>
            </a:pPr>
            <a:r>
              <a:rPr lang="fr-FR" altLang="fr-FR" dirty="0"/>
              <a:t>sécurité : incombustibilité et résilience</a:t>
            </a:r>
          </a:p>
          <a:p>
            <a:pPr marL="342900" indent="-342900" algn="just">
              <a:lnSpc>
                <a:spcPct val="150000"/>
              </a:lnSpc>
              <a:buFont typeface="+mj-lt"/>
              <a:buAutoNum type="arabicPeriod"/>
            </a:pPr>
            <a:r>
              <a:rPr lang="fr-FR" altLang="fr-FR" dirty="0"/>
              <a:t> considérations économiques : prix de revient, facilité d'usinage </a:t>
            </a:r>
          </a:p>
        </p:txBody>
      </p:sp>
      <p:sp>
        <p:nvSpPr>
          <p:cNvPr id="7" name="Titre 1">
            <a:extLst>
              <a:ext uri="{FF2B5EF4-FFF2-40B4-BE49-F238E27FC236}">
                <a16:creationId xmlns:a16="http://schemas.microsoft.com/office/drawing/2014/main" id="{DAE1041E-4762-1D08-72DB-A2E391152EE8}"/>
              </a:ext>
            </a:extLst>
          </p:cNvPr>
          <p:cNvSpPr>
            <a:spLocks noGrp="1"/>
          </p:cNvSpPr>
          <p:nvPr>
            <p:ph type="title"/>
          </p:nvPr>
        </p:nvSpPr>
        <p:spPr>
          <a:xfrm>
            <a:off x="2308953" y="206311"/>
            <a:ext cx="7772400" cy="571046"/>
          </a:xfrm>
        </p:spPr>
        <p:txBody>
          <a:bodyPr>
            <a:noAutofit/>
          </a:bodyPr>
          <a:lstStyle/>
          <a:p>
            <a:pPr algn="ctr"/>
            <a:r>
              <a:rPr lang="fr-FR" sz="3200" dirty="0">
                <a:latin typeface="Arial" panose="020B0604020202020204" pitchFamily="34" charset="0"/>
                <a:cs typeface="Arial" panose="020B0604020202020204" pitchFamily="34" charset="0"/>
              </a:rPr>
              <a:t>Les matériaux utilisés en aéronautique </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FA6C8803-3C1D-A279-A195-D4CA897E3A8C}"/>
              </a:ext>
            </a:extLst>
          </p:cNvPr>
          <p:cNvSpPr>
            <a:spLocks noGrp="1"/>
          </p:cNvSpPr>
          <p:nvPr>
            <p:ph type="sldNum" sz="quarter" idx="12"/>
          </p:nvPr>
        </p:nvSpPr>
        <p:spPr/>
        <p:txBody>
          <a:bodyPr/>
          <a:lstStyle/>
          <a:p>
            <a:fld id="{7F7BF035-0304-41E9-8349-ED9F912C30D5}" type="slidenum">
              <a:rPr lang="fr-FR" altLang="fr-FR"/>
              <a:pPr/>
              <a:t>39</a:t>
            </a:fld>
            <a:endParaRPr lang="fr-FR" altLang="fr-FR"/>
          </a:p>
        </p:txBody>
      </p:sp>
      <p:sp>
        <p:nvSpPr>
          <p:cNvPr id="2018307" name="Rectangle 3">
            <a:extLst>
              <a:ext uri="{FF2B5EF4-FFF2-40B4-BE49-F238E27FC236}">
                <a16:creationId xmlns:a16="http://schemas.microsoft.com/office/drawing/2014/main" id="{95BA344D-26EA-C3AE-F4A9-AA0C46EBCDFF}"/>
              </a:ext>
            </a:extLst>
          </p:cNvPr>
          <p:cNvSpPr>
            <a:spLocks noGrp="1" noChangeArrowheads="1"/>
          </p:cNvSpPr>
          <p:nvPr>
            <p:ph type="body" idx="1"/>
          </p:nvPr>
        </p:nvSpPr>
        <p:spPr>
          <a:xfrm>
            <a:off x="633045" y="1046602"/>
            <a:ext cx="11113477" cy="5309748"/>
          </a:xfrm>
        </p:spPr>
        <p:style>
          <a:lnRef idx="2">
            <a:schemeClr val="accent1"/>
          </a:lnRef>
          <a:fillRef idx="1">
            <a:schemeClr val="lt1"/>
          </a:fillRef>
          <a:effectRef idx="0">
            <a:schemeClr val="accent1"/>
          </a:effectRef>
          <a:fontRef idx="minor">
            <a:schemeClr val="dk1"/>
          </a:fontRef>
        </p:style>
        <p:txBody>
          <a:bodyPr>
            <a:noAutofit/>
          </a:bodyPr>
          <a:lstStyle/>
          <a:p>
            <a:pPr marL="0" indent="0">
              <a:lnSpc>
                <a:spcPct val="100000"/>
              </a:lnSpc>
              <a:spcBef>
                <a:spcPts val="0"/>
              </a:spcBef>
              <a:buNone/>
            </a:pPr>
            <a:r>
              <a:rPr lang="fr-FR" altLang="fr-FR" sz="2000" dirty="0"/>
              <a:t>En conséquence, les matériaux choisis devront posséder :</a:t>
            </a:r>
          </a:p>
          <a:p>
            <a:pPr>
              <a:lnSpc>
                <a:spcPct val="100000"/>
              </a:lnSpc>
              <a:spcBef>
                <a:spcPts val="0"/>
              </a:spcBef>
            </a:pPr>
            <a:r>
              <a:rPr lang="fr-FR" altLang="fr-FR" sz="2000" dirty="0"/>
              <a:t>des caractéristiques mécaniques élevées pour une densité aussi faible que possible : rapport "</a:t>
            </a:r>
            <a:r>
              <a:rPr lang="fr-FR" altLang="fr-FR" sz="2000" dirty="0">
                <a:solidFill>
                  <a:srgbClr val="FF0000"/>
                </a:solidFill>
              </a:rPr>
              <a:t>résistance/densité</a:t>
            </a:r>
            <a:r>
              <a:rPr lang="fr-FR" altLang="fr-FR" sz="2000" dirty="0"/>
              <a:t>" élevé.</a:t>
            </a:r>
          </a:p>
          <a:p>
            <a:pPr>
              <a:lnSpc>
                <a:spcPct val="100000"/>
              </a:lnSpc>
              <a:spcBef>
                <a:spcPts val="0"/>
              </a:spcBef>
            </a:pPr>
            <a:r>
              <a:rPr lang="fr-FR" altLang="fr-FR" sz="2000" dirty="0"/>
              <a:t> une grande </a:t>
            </a:r>
            <a:r>
              <a:rPr lang="fr-FR" altLang="fr-FR" sz="2000" dirty="0">
                <a:solidFill>
                  <a:srgbClr val="FF0000"/>
                </a:solidFill>
              </a:rPr>
              <a:t>résistance à la fatigue </a:t>
            </a:r>
            <a:r>
              <a:rPr lang="fr-FR" altLang="fr-FR" sz="2000" dirty="0"/>
              <a:t>: les alliages d'aluminium au cuivre sont meilleurs que les alliages d'aluminium au zinc.</a:t>
            </a:r>
          </a:p>
          <a:p>
            <a:pPr>
              <a:lnSpc>
                <a:spcPct val="100000"/>
              </a:lnSpc>
              <a:spcBef>
                <a:spcPts val="0"/>
              </a:spcBef>
            </a:pPr>
            <a:r>
              <a:rPr lang="fr-FR" altLang="fr-FR" sz="2000" dirty="0"/>
              <a:t> une bonne </a:t>
            </a:r>
            <a:r>
              <a:rPr lang="fr-FR" altLang="fr-FR" sz="2000" dirty="0">
                <a:solidFill>
                  <a:srgbClr val="FF0000"/>
                </a:solidFill>
              </a:rPr>
              <a:t>tenue à la corrosion</a:t>
            </a:r>
            <a:r>
              <a:rPr lang="fr-FR" altLang="fr-FR" sz="2000" dirty="0"/>
              <a:t> : l'aluminium pur est bon, le titane et l'acier inoxydable sont excellents.</a:t>
            </a:r>
          </a:p>
          <a:p>
            <a:pPr>
              <a:lnSpc>
                <a:spcPct val="100000"/>
              </a:lnSpc>
              <a:spcBef>
                <a:spcPts val="0"/>
              </a:spcBef>
            </a:pPr>
            <a:r>
              <a:rPr lang="fr-FR" altLang="fr-FR" sz="2000" dirty="0"/>
              <a:t> une bonne </a:t>
            </a:r>
            <a:r>
              <a:rPr lang="fr-FR" altLang="fr-FR" sz="2000" dirty="0">
                <a:solidFill>
                  <a:srgbClr val="FF0000"/>
                </a:solidFill>
              </a:rPr>
              <a:t>résistance et rigidité </a:t>
            </a:r>
            <a:r>
              <a:rPr lang="fr-FR" altLang="fr-FR" sz="2000" dirty="0"/>
              <a:t>à une élévation de température : </a:t>
            </a:r>
          </a:p>
          <a:p>
            <a:pPr marL="539750" indent="-274638">
              <a:lnSpc>
                <a:spcPct val="100000"/>
              </a:lnSpc>
              <a:spcBef>
                <a:spcPts val="0"/>
              </a:spcBef>
              <a:buFont typeface="Courier New" panose="02070309020205020404" pitchFamily="49" charset="0"/>
              <a:buChar char="o"/>
            </a:pPr>
            <a:r>
              <a:rPr lang="fr-FR" altLang="fr-FR" sz="2000" dirty="0"/>
              <a:t>les alliages d'aluminium au cuivre sont meilleurs que ceux au zinc et conservent cette qualité jusqu'à 150°C, </a:t>
            </a:r>
          </a:p>
          <a:p>
            <a:pPr marL="539750" indent="-274638">
              <a:lnSpc>
                <a:spcPct val="100000"/>
              </a:lnSpc>
              <a:spcBef>
                <a:spcPts val="0"/>
              </a:spcBef>
              <a:buFont typeface="Courier New" panose="02070309020205020404" pitchFamily="49" charset="0"/>
              <a:buChar char="o"/>
            </a:pPr>
            <a:r>
              <a:rPr lang="fr-FR" altLang="fr-FR" sz="2000" dirty="0"/>
              <a:t>certaines matières plastiques la conservent jusqu'à 250°C, </a:t>
            </a:r>
          </a:p>
          <a:p>
            <a:pPr marL="539750" indent="-274638">
              <a:lnSpc>
                <a:spcPct val="100000"/>
              </a:lnSpc>
              <a:spcBef>
                <a:spcPts val="0"/>
              </a:spcBef>
              <a:buFont typeface="Courier New" panose="02070309020205020404" pitchFamily="49" charset="0"/>
              <a:buChar char="o"/>
            </a:pPr>
            <a:r>
              <a:rPr lang="fr-FR" altLang="fr-FR" sz="2000" dirty="0"/>
              <a:t>les alliages de titane jusqu'à 400°C,</a:t>
            </a:r>
          </a:p>
          <a:p>
            <a:pPr marL="539750" indent="-274638">
              <a:lnSpc>
                <a:spcPct val="100000"/>
              </a:lnSpc>
              <a:spcBef>
                <a:spcPts val="0"/>
              </a:spcBef>
              <a:buFont typeface="Courier New" panose="02070309020205020404" pitchFamily="49" charset="0"/>
              <a:buChar char="o"/>
            </a:pPr>
            <a:r>
              <a:rPr lang="fr-FR" altLang="fr-FR" sz="2000" dirty="0"/>
              <a:t> les aciers inoxydables stabilisés jusqu'à 600°C </a:t>
            </a:r>
          </a:p>
          <a:p>
            <a:pPr marL="539750" indent="-274638">
              <a:lnSpc>
                <a:spcPct val="100000"/>
              </a:lnSpc>
              <a:spcBef>
                <a:spcPts val="0"/>
              </a:spcBef>
              <a:buFont typeface="Courier New" panose="02070309020205020404" pitchFamily="49" charset="0"/>
              <a:buChar char="o"/>
            </a:pPr>
            <a:r>
              <a:rPr lang="fr-FR" altLang="fr-FR" sz="2000" dirty="0"/>
              <a:t>le </a:t>
            </a:r>
            <a:r>
              <a:rPr lang="fr-FR" altLang="fr-FR" sz="2000" dirty="0" err="1"/>
              <a:t>nimonic</a:t>
            </a:r>
            <a:r>
              <a:rPr lang="fr-FR" altLang="fr-FR" sz="2000" dirty="0"/>
              <a:t> (alliage au nickel, chrome et cobalt) pour des températures encore supérieures.</a:t>
            </a:r>
          </a:p>
          <a:p>
            <a:pPr>
              <a:lnSpc>
                <a:spcPct val="100000"/>
              </a:lnSpc>
              <a:spcBef>
                <a:spcPts val="0"/>
              </a:spcBef>
            </a:pPr>
            <a:r>
              <a:rPr lang="fr-FR" altLang="fr-FR" sz="2000" dirty="0"/>
              <a:t>  une résistance au fluage satisfaisante. Le fluage est la déformation lente provoquée par la combinaison de contraintes thermique</a:t>
            </a:r>
          </a:p>
        </p:txBody>
      </p:sp>
      <p:sp>
        <p:nvSpPr>
          <p:cNvPr id="7" name="Titre 1">
            <a:extLst>
              <a:ext uri="{FF2B5EF4-FFF2-40B4-BE49-F238E27FC236}">
                <a16:creationId xmlns:a16="http://schemas.microsoft.com/office/drawing/2014/main" id="{B802998B-3FBF-AAA0-CEEF-99B76D1C917A}"/>
              </a:ext>
            </a:extLst>
          </p:cNvPr>
          <p:cNvSpPr>
            <a:spLocks noGrp="1"/>
          </p:cNvSpPr>
          <p:nvPr>
            <p:ph type="title"/>
          </p:nvPr>
        </p:nvSpPr>
        <p:spPr>
          <a:xfrm>
            <a:off x="838200" y="141643"/>
            <a:ext cx="10515600" cy="571046"/>
          </a:xfrm>
        </p:spPr>
        <p:txBody>
          <a:bodyPr>
            <a:noAutofit/>
          </a:bodyPr>
          <a:lstStyle/>
          <a:p>
            <a:pPr algn="ctr"/>
            <a:r>
              <a:rPr lang="fr-FR" sz="3200" dirty="0">
                <a:latin typeface="Arial" panose="020B0604020202020204" pitchFamily="34" charset="0"/>
                <a:cs typeface="Arial" panose="020B0604020202020204" pitchFamily="34" charset="0"/>
              </a:rPr>
              <a:t>Les matériaux utilisés en aéronautique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72353" y="916959"/>
            <a:ext cx="4177747" cy="2219942"/>
          </a:xfr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8592" y="916959"/>
            <a:ext cx="4282376" cy="2219942"/>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8591" y="3668236"/>
            <a:ext cx="4282378" cy="1920240"/>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2353" y="3668237"/>
            <a:ext cx="4177747" cy="1920240"/>
          </a:xfrm>
          <a:prstGeom prst="rect">
            <a:avLst/>
          </a:prstGeom>
        </p:spPr>
      </p:pic>
      <p:sp>
        <p:nvSpPr>
          <p:cNvPr id="2" name="ZoneTexte 1"/>
          <p:cNvSpPr txBox="1"/>
          <p:nvPr/>
        </p:nvSpPr>
        <p:spPr>
          <a:xfrm>
            <a:off x="4303114" y="156747"/>
            <a:ext cx="3830682" cy="615553"/>
          </a:xfrm>
          <a:prstGeom prst="rect">
            <a:avLst/>
          </a:prstGeom>
          <a:noFill/>
        </p:spPr>
        <p:txBody>
          <a:bodyPr wrap="square" rtlCol="0">
            <a:spAutoFit/>
          </a:bodyPr>
          <a:lstStyle/>
          <a:p>
            <a:pPr algn="ctr"/>
            <a:r>
              <a:rPr lang="fr-FR" sz="3400" dirty="0">
                <a:latin typeface="Arial" panose="020B0604020202020204" pitchFamily="34" charset="0"/>
                <a:cs typeface="Arial" panose="020B0604020202020204" pitchFamily="34" charset="0"/>
              </a:rPr>
              <a:t>Sensibilisation</a:t>
            </a:r>
          </a:p>
        </p:txBody>
      </p:sp>
      <p:sp>
        <p:nvSpPr>
          <p:cNvPr id="4" name="ZoneTexte 3"/>
          <p:cNvSpPr txBox="1"/>
          <p:nvPr/>
        </p:nvSpPr>
        <p:spPr>
          <a:xfrm>
            <a:off x="2813962" y="3136901"/>
            <a:ext cx="6916782" cy="424732"/>
          </a:xfrm>
          <a:prstGeom prst="rect">
            <a:avLst/>
          </a:prstGeom>
          <a:noFill/>
        </p:spPr>
        <p:txBody>
          <a:bodyPr wrap="square" rtlCol="0">
            <a:spAutoFit/>
          </a:bodyPr>
          <a:lstStyle/>
          <a:p>
            <a:r>
              <a:rPr lang="fr-FR" sz="2160" dirty="0"/>
              <a:t>Accident aérien sur avion CAP 232 survenu le 30 août 2005</a:t>
            </a:r>
          </a:p>
        </p:txBody>
      </p:sp>
      <p:sp>
        <p:nvSpPr>
          <p:cNvPr id="11" name="Rectangle 10"/>
          <p:cNvSpPr/>
          <p:nvPr/>
        </p:nvSpPr>
        <p:spPr>
          <a:xfrm>
            <a:off x="2420700" y="5578442"/>
            <a:ext cx="7595508" cy="424732"/>
          </a:xfrm>
          <a:prstGeom prst="rect">
            <a:avLst/>
          </a:prstGeom>
        </p:spPr>
        <p:txBody>
          <a:bodyPr wrap="square">
            <a:spAutoFit/>
          </a:bodyPr>
          <a:lstStyle/>
          <a:p>
            <a:r>
              <a:rPr lang="fr-FR" sz="2160" dirty="0"/>
              <a:t>Accident aérien sur avion Pilatus PC-6 survenu le 19 octobre 2013 </a:t>
            </a:r>
          </a:p>
        </p:txBody>
      </p:sp>
      <p:sp>
        <p:nvSpPr>
          <p:cNvPr id="3" name="Espace réservé du numéro de diapositive 2"/>
          <p:cNvSpPr>
            <a:spLocks noGrp="1"/>
          </p:cNvSpPr>
          <p:nvPr>
            <p:ph type="sldNum" sz="quarter" idx="12"/>
          </p:nvPr>
        </p:nvSpPr>
        <p:spPr/>
        <p:txBody>
          <a:bodyPr/>
          <a:lstStyle/>
          <a:p>
            <a:fld id="{52546A5F-30BF-4F18-BDC9-2A645E21CF39}" type="slidenum">
              <a:rPr lang="fr-FR" sz="1920"/>
              <a:t>4</a:t>
            </a:fld>
            <a:endParaRPr lang="fr-FR" sz="1920" dirty="0"/>
          </a:p>
        </p:txBody>
      </p:sp>
    </p:spTree>
    <p:extLst>
      <p:ext uri="{BB962C8B-B14F-4D97-AF65-F5344CB8AC3E}">
        <p14:creationId xmlns:p14="http://schemas.microsoft.com/office/powerpoint/2010/main" val="729407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141643"/>
            <a:ext cx="10515600" cy="571046"/>
          </a:xfrm>
        </p:spPr>
        <p:txBody>
          <a:bodyPr>
            <a:noAutofit/>
          </a:bodyPr>
          <a:lstStyle/>
          <a:p>
            <a:pPr algn="ctr"/>
            <a:r>
              <a:rPr lang="fr-FR" sz="3200" dirty="0">
                <a:latin typeface="Arial" panose="020B0604020202020204" pitchFamily="34" charset="0"/>
                <a:cs typeface="Arial" panose="020B0604020202020204" pitchFamily="34" charset="0"/>
              </a:rPr>
              <a:t>Les matériaux utilisés en aéronautique </a:t>
            </a:r>
          </a:p>
        </p:txBody>
      </p:sp>
      <p:pic>
        <p:nvPicPr>
          <p:cNvPr id="1026" name="Picture 2" descr="http://aeronautiques2.free.fr/materiaux/6.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7585" y="1151439"/>
            <a:ext cx="6407239" cy="39122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6929903" y="1838921"/>
            <a:ext cx="4621619" cy="258532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lvl="0">
              <a:defRPr/>
            </a:pPr>
            <a:r>
              <a:rPr lang="fr-FR" dirty="0">
                <a:latin typeface="Arial" panose="020B0604020202020204" pitchFamily="34" charset="0"/>
                <a:cs typeface="Arial" panose="020B0604020202020204" pitchFamily="34" charset="0"/>
              </a:rPr>
              <a:t>Trois critères de choix des matériaux: </a:t>
            </a:r>
          </a:p>
          <a:p>
            <a:pPr marL="285750" lvl="0" indent="-285750">
              <a:buFont typeface="Arial" panose="020B0604020202020204" pitchFamily="34" charset="0"/>
              <a:buChar char="•"/>
              <a:defRPr/>
            </a:pPr>
            <a:r>
              <a:rPr lang="fr-FR" dirty="0">
                <a:latin typeface="Arial" panose="020B0604020202020204" pitchFamily="34" charset="0"/>
                <a:cs typeface="Arial" panose="020B0604020202020204" pitchFamily="34" charset="0"/>
              </a:rPr>
              <a:t>résistance,</a:t>
            </a:r>
          </a:p>
          <a:p>
            <a:pPr marL="285750" lvl="0" indent="-285750">
              <a:buFont typeface="Arial" panose="020B0604020202020204" pitchFamily="34" charset="0"/>
              <a:buChar char="•"/>
              <a:defRPr/>
            </a:pPr>
            <a:r>
              <a:rPr lang="fr-FR" dirty="0">
                <a:latin typeface="Arial" panose="020B0604020202020204" pitchFamily="34" charset="0"/>
                <a:cs typeface="Arial" panose="020B0604020202020204" pitchFamily="34" charset="0"/>
              </a:rPr>
              <a:t>légèreté, </a:t>
            </a:r>
          </a:p>
          <a:p>
            <a:pPr marL="285750" lvl="0" indent="-285750">
              <a:buFont typeface="Arial" panose="020B0604020202020204" pitchFamily="34" charset="0"/>
              <a:buChar char="•"/>
              <a:defRPr/>
            </a:pPr>
            <a:r>
              <a:rPr lang="fr-FR" dirty="0">
                <a:latin typeface="Arial" panose="020B0604020202020204" pitchFamily="34" charset="0"/>
                <a:cs typeface="Arial" panose="020B0604020202020204" pitchFamily="34" charset="0"/>
              </a:rPr>
              <a:t>prix de revient. </a:t>
            </a:r>
          </a:p>
          <a:p>
            <a:pPr lvl="0">
              <a:defRPr/>
            </a:pPr>
            <a:r>
              <a:rPr lang="fr-FR" dirty="0">
                <a:latin typeface="Arial" panose="020B0604020202020204" pitchFamily="34" charset="0"/>
                <a:cs typeface="Arial" panose="020B0604020202020204" pitchFamily="34" charset="0"/>
              </a:rPr>
              <a:t>On trouve principalement:</a:t>
            </a:r>
          </a:p>
          <a:p>
            <a:pPr marL="285750" lvl="0" indent="-285750">
              <a:buFont typeface="Arial" panose="020B0604020202020204" pitchFamily="34" charset="0"/>
              <a:buChar char="•"/>
              <a:defRPr/>
            </a:pPr>
            <a:r>
              <a:rPr lang="fr-FR" dirty="0">
                <a:latin typeface="Arial" panose="020B0604020202020204" pitchFamily="34" charset="0"/>
                <a:cs typeface="Arial" panose="020B0604020202020204" pitchFamily="34" charset="0"/>
              </a:rPr>
              <a:t>des aciers,</a:t>
            </a:r>
          </a:p>
          <a:p>
            <a:pPr marL="285750" lvl="0" indent="-285750">
              <a:buFont typeface="Arial" panose="020B0604020202020204" pitchFamily="34" charset="0"/>
              <a:buChar char="•"/>
              <a:defRPr/>
            </a:pPr>
            <a:r>
              <a:rPr lang="fr-FR" dirty="0">
                <a:latin typeface="Arial" panose="020B0604020202020204" pitchFamily="34" charset="0"/>
                <a:cs typeface="Arial" panose="020B0604020202020204" pitchFamily="34" charset="0"/>
              </a:rPr>
              <a:t>des alliages légers, </a:t>
            </a:r>
          </a:p>
          <a:p>
            <a:pPr marL="285750" lvl="0" indent="-285750">
              <a:buFont typeface="Arial" panose="020B0604020202020204" pitchFamily="34" charset="0"/>
              <a:buChar char="•"/>
              <a:defRPr/>
            </a:pPr>
            <a:r>
              <a:rPr lang="fr-FR" dirty="0">
                <a:latin typeface="Arial" panose="020B0604020202020204" pitchFamily="34" charset="0"/>
                <a:cs typeface="Arial" panose="020B0604020202020204" pitchFamily="34" charset="0"/>
              </a:rPr>
              <a:t>des alliages ultralégers </a:t>
            </a:r>
          </a:p>
          <a:p>
            <a:pPr marL="285750" lvl="0" indent="-285750">
              <a:buFont typeface="Arial" panose="020B0604020202020204" pitchFamily="34" charset="0"/>
              <a:buChar char="•"/>
              <a:defRPr/>
            </a:pPr>
            <a:r>
              <a:rPr lang="fr-FR" dirty="0">
                <a:latin typeface="Arial" panose="020B0604020202020204" pitchFamily="34" charset="0"/>
                <a:cs typeface="Arial" panose="020B0604020202020204" pitchFamily="34" charset="0"/>
              </a:rPr>
              <a:t>des matériaux composites.</a:t>
            </a:r>
          </a:p>
        </p:txBody>
      </p:sp>
    </p:spTree>
    <p:extLst>
      <p:ext uri="{BB962C8B-B14F-4D97-AF65-F5344CB8AC3E}">
        <p14:creationId xmlns:p14="http://schemas.microsoft.com/office/powerpoint/2010/main" val="142929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23884" t="22576" r="39119" b="21192"/>
          <a:stretch/>
        </p:blipFill>
        <p:spPr bwMode="auto">
          <a:xfrm>
            <a:off x="2358530" y="1176270"/>
            <a:ext cx="7474933" cy="47920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6" name="Titre 5"/>
          <p:cNvSpPr>
            <a:spLocks noGrp="1"/>
          </p:cNvSpPr>
          <p:nvPr>
            <p:ph type="title"/>
          </p:nvPr>
        </p:nvSpPr>
        <p:spPr>
          <a:xfrm>
            <a:off x="3472355" y="712689"/>
            <a:ext cx="5247285" cy="401829"/>
          </a:xfrm>
        </p:spPr>
        <p:txBody>
          <a:bodyPr>
            <a:noAutofit/>
          </a:bodyPr>
          <a:lstStyle/>
          <a:p>
            <a:pPr algn="ctr"/>
            <a:r>
              <a:rPr lang="fr-FR" sz="2400" dirty="0">
                <a:latin typeface="Arial" panose="020B0604020202020204" pitchFamily="34" charset="0"/>
                <a:cs typeface="Arial" panose="020B0604020202020204" pitchFamily="34" charset="0"/>
              </a:rPr>
              <a:t>Alliages Fer- Carbone</a:t>
            </a:r>
          </a:p>
        </p:txBody>
      </p:sp>
      <p:sp>
        <p:nvSpPr>
          <p:cNvPr id="5"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Les matériaux utilisés en aéronautique </a:t>
            </a:r>
          </a:p>
        </p:txBody>
      </p:sp>
    </p:spTree>
    <p:extLst>
      <p:ext uri="{BB962C8B-B14F-4D97-AF65-F5344CB8AC3E}">
        <p14:creationId xmlns:p14="http://schemas.microsoft.com/office/powerpoint/2010/main" val="2001325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57601" y="541918"/>
            <a:ext cx="7038703" cy="662403"/>
          </a:xfrm>
        </p:spPr>
        <p:txBody>
          <a:bodyPr>
            <a:normAutofit/>
          </a:bodyPr>
          <a:lstStyle/>
          <a:p>
            <a:pPr algn="ctr"/>
            <a:r>
              <a:rPr lang="fr-FR" sz="2400" dirty="0">
                <a:latin typeface="Arial" panose="020B0604020202020204" pitchFamily="34" charset="0"/>
                <a:cs typeface="Arial" panose="020B0604020202020204" pitchFamily="34" charset="0"/>
              </a:rPr>
              <a:t>Les aciers ordinaires ou non alliés</a:t>
            </a:r>
          </a:p>
        </p:txBody>
      </p:sp>
      <p:sp>
        <p:nvSpPr>
          <p:cNvPr id="4" name="Rectangle 3"/>
          <p:cNvSpPr/>
          <p:nvPr/>
        </p:nvSpPr>
        <p:spPr>
          <a:xfrm>
            <a:off x="986037" y="1447984"/>
            <a:ext cx="494406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Composition de l’acier :</a:t>
            </a:r>
          </a:p>
          <a:p>
            <a:pPr lvl="0"/>
            <a:r>
              <a:rPr lang="fr-FR" dirty="0"/>
              <a:t>Fer ................ base</a:t>
            </a:r>
          </a:p>
          <a:p>
            <a:pPr lvl="0"/>
            <a:r>
              <a:rPr lang="fr-FR" dirty="0"/>
              <a:t>Carbone........ 0.04 à 1.5%</a:t>
            </a:r>
          </a:p>
          <a:p>
            <a:pPr lvl="0"/>
            <a:r>
              <a:rPr lang="fr-FR" dirty="0"/>
              <a:t>Silicium ......... 0.1 à 1%</a:t>
            </a:r>
          </a:p>
          <a:p>
            <a:pPr lvl="0"/>
            <a:r>
              <a:rPr lang="fr-FR" dirty="0"/>
              <a:t>Manganèse... 0.1% à 1% Provient du minerai</a:t>
            </a:r>
          </a:p>
          <a:p>
            <a:pPr lvl="0"/>
            <a:r>
              <a:rPr lang="fr-FR" dirty="0"/>
              <a:t>Phosphore .... 0.08%</a:t>
            </a:r>
          </a:p>
          <a:p>
            <a:pPr lvl="0"/>
            <a:r>
              <a:rPr lang="fr-FR" dirty="0"/>
              <a:t>Soufre ........... 0.08%</a:t>
            </a:r>
          </a:p>
        </p:txBody>
      </p:sp>
      <p:pic>
        <p:nvPicPr>
          <p:cNvPr id="2050" name="Picture 2" descr="Aciers non alliés et alliés de qualité - A3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5539" y="1163474"/>
            <a:ext cx="3326306" cy="2315835"/>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AutoShape 8" descr="Désignation des aciers alliés et non alliés - ConcepTEC.net"/>
          <p:cNvSpPr>
            <a:spLocks noChangeAspect="1" noChangeArrowheads="1"/>
          </p:cNvSpPr>
          <p:nvPr/>
        </p:nvSpPr>
        <p:spPr bwMode="auto">
          <a:xfrm>
            <a:off x="416832" y="-23473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Picture 2" descr="Acier aéronautique - V158 - Böhler Deutschl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5539" y="3640501"/>
            <a:ext cx="3326306" cy="25619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Titre 1"/>
          <p:cNvSpPr txBox="1">
            <a:spLocks/>
          </p:cNvSpPr>
          <p:nvPr/>
        </p:nvSpPr>
        <p:spPr>
          <a:xfrm>
            <a:off x="1253260" y="65700"/>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Les matériaux utilisés en aéronautique </a:t>
            </a:r>
          </a:p>
        </p:txBody>
      </p:sp>
      <p:sp>
        <p:nvSpPr>
          <p:cNvPr id="5" name="Rectangle 4"/>
          <p:cNvSpPr/>
          <p:nvPr/>
        </p:nvSpPr>
        <p:spPr>
          <a:xfrm>
            <a:off x="809767" y="4290547"/>
            <a:ext cx="6096000" cy="92333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fr-FR" dirty="0"/>
              <a:t>Pour une faible variation de carbone, on obtient une influence considérable sur les propriétés mécaniques de l’acier notamment la dureté.</a:t>
            </a:r>
          </a:p>
        </p:txBody>
      </p:sp>
    </p:spTree>
    <p:extLst>
      <p:ext uri="{BB962C8B-B14F-4D97-AF65-F5344CB8AC3E}">
        <p14:creationId xmlns:p14="http://schemas.microsoft.com/office/powerpoint/2010/main" val="1392982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2810644" y="605933"/>
            <a:ext cx="7038703" cy="6624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800" dirty="0">
                <a:latin typeface="Arial" panose="020B0604020202020204" pitchFamily="34" charset="0"/>
                <a:cs typeface="Arial" panose="020B0604020202020204" pitchFamily="34" charset="0"/>
              </a:rPr>
              <a:t>Les aciers ordinaires ou non alliés: </a:t>
            </a:r>
          </a:p>
          <a:p>
            <a:pPr algn="ctr"/>
            <a:r>
              <a:rPr lang="fr-FR" sz="1800" dirty="0">
                <a:latin typeface="Arial" panose="020B0604020202020204" pitchFamily="34" charset="0"/>
                <a:cs typeface="Arial" panose="020B0604020202020204" pitchFamily="34" charset="0"/>
              </a:rPr>
              <a:t>Désignation normalisée de l’acier </a:t>
            </a:r>
          </a:p>
        </p:txBody>
      </p:sp>
      <p:sp>
        <p:nvSpPr>
          <p:cNvPr id="5" name="Titre 1"/>
          <p:cNvSpPr txBox="1">
            <a:spLocks/>
          </p:cNvSpPr>
          <p:nvPr/>
        </p:nvSpPr>
        <p:spPr>
          <a:xfrm>
            <a:off x="1072196" y="34887"/>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Les matériaux utilisés en aéronautique </a:t>
            </a:r>
          </a:p>
        </p:txBody>
      </p:sp>
      <p:sp>
        <p:nvSpPr>
          <p:cNvPr id="6" name="Rectangle 5"/>
          <p:cNvSpPr/>
          <p:nvPr/>
        </p:nvSpPr>
        <p:spPr>
          <a:xfrm>
            <a:off x="309730" y="1630568"/>
            <a:ext cx="7867116" cy="203132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fr-FR" b="1" dirty="0">
                <a:latin typeface="Arial" panose="020B0604020202020204" pitchFamily="34" charset="0"/>
                <a:cs typeface="Arial" panose="020B0604020202020204" pitchFamily="34" charset="0"/>
              </a:rPr>
              <a:t>Exemple : E 360</a:t>
            </a:r>
          </a:p>
          <a:p>
            <a:pPr lvl="0" algn="just"/>
            <a:r>
              <a:rPr lang="fr-FR" dirty="0">
                <a:latin typeface="Arial" panose="020B0604020202020204" pitchFamily="34" charset="0"/>
                <a:cs typeface="Arial" panose="020B0604020202020204" pitchFamily="34" charset="0"/>
              </a:rPr>
              <a:t>E : pour Acier de construction mécanique</a:t>
            </a:r>
          </a:p>
          <a:p>
            <a:pPr algn="just"/>
            <a:r>
              <a:rPr lang="fr-FR" dirty="0">
                <a:latin typeface="Arial" panose="020B0604020202020204" pitchFamily="34" charset="0"/>
                <a:cs typeface="Arial" panose="020B0604020202020204" pitchFamily="34" charset="0"/>
              </a:rPr>
              <a:t>360 : représente la valeur minimale de résistance en traction à la limite élastique exprimée en N/mm² ou </a:t>
            </a:r>
            <a:r>
              <a:rPr lang="fr-FR" dirty="0" err="1">
                <a:latin typeface="Arial" panose="020B0604020202020204" pitchFamily="34" charset="0"/>
                <a:cs typeface="Arial" panose="020B0604020202020204" pitchFamily="34" charset="0"/>
              </a:rPr>
              <a:t>Mpa</a:t>
            </a:r>
            <a:endParaRPr lang="fr-FR" dirty="0">
              <a:latin typeface="Arial" panose="020B0604020202020204" pitchFamily="34" charset="0"/>
              <a:cs typeface="Arial" panose="020B0604020202020204" pitchFamily="34" charset="0"/>
            </a:endParaRPr>
          </a:p>
          <a:p>
            <a:pPr lvl="0" algn="just"/>
            <a:endParaRPr lang="fr-FR" dirty="0">
              <a:latin typeface="Arial" panose="020B0604020202020204" pitchFamily="34" charset="0"/>
              <a:cs typeface="Arial" panose="020B0604020202020204" pitchFamily="34" charset="0"/>
            </a:endParaRPr>
          </a:p>
          <a:p>
            <a:pPr algn="just"/>
            <a:r>
              <a:rPr lang="fr-FR" dirty="0">
                <a:latin typeface="Arial" panose="020B0604020202020204" pitchFamily="34" charset="0"/>
                <a:cs typeface="Arial" panose="020B0604020202020204" pitchFamily="34" charset="0"/>
              </a:rPr>
              <a:t>Le terme aciers d’usage général rassemble une famille d’aciers destinés aux bâtiments et travaux publics. </a:t>
            </a:r>
          </a:p>
        </p:txBody>
      </p:sp>
      <p:pic>
        <p:nvPicPr>
          <p:cNvPr id="8" name="Picture 2" descr="Aciers non alliés et alliés de qualité - A3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9693" y="892006"/>
            <a:ext cx="2448102" cy="170441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732" y="2752166"/>
            <a:ext cx="2624147" cy="1535628"/>
          </a:xfrm>
          <a:prstGeom prst="rect">
            <a:avLst/>
          </a:prstGeom>
        </p:spPr>
      </p:pic>
      <p:sp>
        <p:nvSpPr>
          <p:cNvPr id="10" name="Rectangle 9"/>
          <p:cNvSpPr/>
          <p:nvPr/>
        </p:nvSpPr>
        <p:spPr>
          <a:xfrm>
            <a:off x="309730" y="4228408"/>
            <a:ext cx="7867116"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fr-FR" b="1" dirty="0">
                <a:solidFill>
                  <a:schemeClr val="tx1"/>
                </a:solidFill>
                <a:latin typeface="Arial" panose="020B0604020202020204" pitchFamily="34" charset="0"/>
                <a:cs typeface="Arial" panose="020B0604020202020204" pitchFamily="34" charset="0"/>
              </a:rPr>
              <a:t>Exemple: XC38 </a:t>
            </a:r>
          </a:p>
          <a:p>
            <a:pPr lvl="0" algn="just"/>
            <a:r>
              <a:rPr lang="fr-FR" dirty="0">
                <a:solidFill>
                  <a:schemeClr val="tx1"/>
                </a:solidFill>
                <a:latin typeface="Arial" panose="020B0604020202020204" pitchFamily="34" charset="0"/>
                <a:cs typeface="Arial" panose="020B0604020202020204" pitchFamily="34" charset="0"/>
              </a:rPr>
              <a:t>XC, C: pour les aciers non alliés spéciaux</a:t>
            </a:r>
          </a:p>
          <a:p>
            <a:pPr algn="just"/>
            <a:r>
              <a:rPr lang="fr-FR" dirty="0">
                <a:solidFill>
                  <a:schemeClr val="tx1"/>
                </a:solidFill>
                <a:latin typeface="Arial" panose="020B0604020202020204" pitchFamily="34" charset="0"/>
                <a:cs typeface="Arial" panose="020B0604020202020204" pitchFamily="34" charset="0"/>
              </a:rPr>
              <a:t>Leur composition est plus précise et plus pure et correspond à des usages définis à l’avance:</a:t>
            </a:r>
          </a:p>
          <a:p>
            <a:pPr algn="just"/>
            <a:r>
              <a:rPr lang="fr-FR" dirty="0">
                <a:solidFill>
                  <a:schemeClr val="tx1"/>
                </a:solidFill>
                <a:latin typeface="Arial" panose="020B0604020202020204" pitchFamily="34" charset="0"/>
                <a:cs typeface="Arial" panose="020B0604020202020204" pitchFamily="34" charset="0"/>
              </a:rPr>
              <a:t>les forets, ressorts, arbres de transmission, matrices (moule)</a:t>
            </a:r>
          </a:p>
          <a:p>
            <a:pPr algn="just"/>
            <a:endParaRPr lang="fr-FR" dirty="0">
              <a:solidFill>
                <a:schemeClr val="tx1"/>
              </a:solidFill>
              <a:latin typeface="Arial" panose="020B0604020202020204" pitchFamily="34" charset="0"/>
              <a:cs typeface="Arial" panose="020B0604020202020204" pitchFamily="34" charset="0"/>
            </a:endParaRPr>
          </a:p>
        </p:txBody>
      </p:sp>
      <p:pic>
        <p:nvPicPr>
          <p:cNvPr id="1026" name="Picture 2" descr="https://upload.wikimedia.org/wikipedia/commons/thumb/6/68/Antriebswelle_f%C3%BCr_eine_Luftschraube.jpg/220px-Antriebswelle_f%C3%BCr_eine_Luftschraub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53732" y="4402168"/>
            <a:ext cx="2701265" cy="149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05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20209" y="712689"/>
            <a:ext cx="6441141" cy="537592"/>
          </a:xfrm>
        </p:spPr>
        <p:txBody>
          <a:bodyPr>
            <a:normAutofit/>
          </a:bodyPr>
          <a:lstStyle/>
          <a:p>
            <a:pPr algn="ctr"/>
            <a:r>
              <a:rPr lang="fr-FR" sz="1800" dirty="0">
                <a:latin typeface="Arial" panose="020B0604020202020204" pitchFamily="34" charset="0"/>
                <a:cs typeface="Arial" panose="020B0604020202020204" pitchFamily="34" charset="0"/>
              </a:rPr>
              <a:t>Les aciers faiblement alliés</a:t>
            </a:r>
          </a:p>
        </p:txBody>
      </p:sp>
      <p:sp>
        <p:nvSpPr>
          <p:cNvPr id="4" name="Rectangle 3"/>
          <p:cNvSpPr/>
          <p:nvPr/>
        </p:nvSpPr>
        <p:spPr>
          <a:xfrm>
            <a:off x="444891" y="1600258"/>
            <a:ext cx="8171570"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Font typeface="Arial" panose="020B0604020202020204" pitchFamily="34" charset="0"/>
              <a:buChar char="•"/>
            </a:pPr>
            <a:r>
              <a:rPr lang="fr-FR" dirty="0"/>
              <a:t>Ce sont des aciers auxquels on ajoute, au cours de leur élaboration, un ou plusieurs métaux afin de modifier les caractéristiques mécaniques. </a:t>
            </a:r>
          </a:p>
          <a:p>
            <a:pPr marL="342900" indent="-342900">
              <a:buFont typeface="Arial" panose="020B0604020202020204" pitchFamily="34" charset="0"/>
              <a:buChar char="•"/>
            </a:pPr>
            <a:r>
              <a:rPr lang="fr-FR" dirty="0"/>
              <a:t>Aucun des éléments d’alliage ne dépassant pas 5%. </a:t>
            </a:r>
          </a:p>
          <a:p>
            <a:pPr marL="342900" indent="-342900">
              <a:buFont typeface="Arial" panose="020B0604020202020204" pitchFamily="34" charset="0"/>
              <a:buChar char="•"/>
            </a:pPr>
            <a:r>
              <a:rPr lang="fr-FR" dirty="0"/>
              <a:t>Le choix et la teneur sont fonction des caractéristiques à obtenir.</a:t>
            </a:r>
          </a:p>
          <a:p>
            <a:pPr marL="342900" indent="-342900">
              <a:buFont typeface="Arial" panose="020B0604020202020204" pitchFamily="34" charset="0"/>
              <a:buChar char="•"/>
            </a:pPr>
            <a:r>
              <a:rPr lang="fr-FR" dirty="0"/>
              <a:t>Ils sont utilisés pour des applications nécessitant une haute résistance.</a:t>
            </a:r>
          </a:p>
          <a:p>
            <a:endParaRPr lang="fr-FR" dirty="0"/>
          </a:p>
          <a:p>
            <a:r>
              <a:rPr lang="fr-FR" b="1" dirty="0"/>
              <a:t>Eléments d’addition :</a:t>
            </a:r>
          </a:p>
          <a:p>
            <a:endParaRPr lang="fr-FR" b="1" dirty="0"/>
          </a:p>
          <a:p>
            <a:pPr marL="342900" lvl="0" indent="-342900">
              <a:buFont typeface="Arial" panose="020B0604020202020204" pitchFamily="34" charset="0"/>
              <a:buChar char="•"/>
            </a:pPr>
            <a:r>
              <a:rPr lang="fr-FR" dirty="0"/>
              <a:t>Nickel (Ni) : Augmente la résistance à la traction, la limite élastique, la résistance à la chaleur </a:t>
            </a:r>
          </a:p>
          <a:p>
            <a:pPr marL="342900" lvl="0" indent="-342900">
              <a:buFont typeface="Arial" panose="020B0604020202020204" pitchFamily="34" charset="0"/>
              <a:buChar char="•"/>
            </a:pPr>
            <a:r>
              <a:rPr lang="fr-FR" dirty="0"/>
              <a:t>Chrome (Cr) : Confère à l’acier une grande résistance à la corrosion et une excellente tenue en température.</a:t>
            </a:r>
          </a:p>
          <a:p>
            <a:pPr marL="342900" lvl="0" indent="-342900">
              <a:buFont typeface="Arial" panose="020B0604020202020204" pitchFamily="34" charset="0"/>
              <a:buChar char="•"/>
            </a:pPr>
            <a:r>
              <a:rPr lang="fr-FR" dirty="0"/>
              <a:t>Tungstène (W) : Donne aux aciers une forte résistance à l’usure. C’est un métal rare et cher. </a:t>
            </a:r>
          </a:p>
        </p:txBody>
      </p:sp>
      <p:sp>
        <p:nvSpPr>
          <p:cNvPr id="5"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Les matériaux utilisés en aéronautique </a:t>
            </a:r>
          </a:p>
        </p:txBody>
      </p:sp>
      <p:pic>
        <p:nvPicPr>
          <p:cNvPr id="2052" name="Picture 4" descr="Tout savoir sur l'acier et les machines adaptées à l'acier inoxyd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2714" y="2039814"/>
            <a:ext cx="2833809" cy="258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449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240778" y="1357792"/>
            <a:ext cx="5510663" cy="4351338"/>
          </a:xfrm>
        </p:spPr>
        <p:style>
          <a:lnRef idx="2">
            <a:schemeClr val="accent2"/>
          </a:lnRef>
          <a:fillRef idx="1">
            <a:schemeClr val="lt1"/>
          </a:fillRef>
          <a:effectRef idx="0">
            <a:schemeClr val="accent2"/>
          </a:effectRef>
          <a:fontRef idx="minor">
            <a:schemeClr val="dk1"/>
          </a:fontRef>
        </p:style>
        <p:txBody>
          <a:bodyPr>
            <a:normAutofit fontScale="85000" lnSpcReduction="10000"/>
          </a:bodyPr>
          <a:lstStyle/>
          <a:p>
            <a:pPr marL="0" indent="0">
              <a:lnSpc>
                <a:spcPct val="150000"/>
              </a:lnSpc>
              <a:buNone/>
            </a:pPr>
            <a:r>
              <a:rPr lang="fr-FR" sz="1800" dirty="0">
                <a:latin typeface="Arial" panose="020B0604020202020204" pitchFamily="34" charset="0"/>
                <a:cs typeface="Arial" panose="020B0604020202020204" pitchFamily="34" charset="0"/>
              </a:rPr>
              <a:t>Exemple : 30 Cr Al Mo 6.12</a:t>
            </a:r>
          </a:p>
          <a:p>
            <a:pPr lvl="0">
              <a:lnSpc>
                <a:spcPct val="150000"/>
              </a:lnSpc>
            </a:pPr>
            <a:r>
              <a:rPr lang="fr-FR" sz="1800" i="1" dirty="0">
                <a:latin typeface="Arial" panose="020B0604020202020204" pitchFamily="34" charset="0"/>
                <a:cs typeface="Arial" panose="020B0604020202020204" pitchFamily="34" charset="0"/>
              </a:rPr>
              <a:t>30</a:t>
            </a:r>
            <a:r>
              <a:rPr lang="fr-FR" sz="1800" dirty="0">
                <a:latin typeface="Arial" panose="020B0604020202020204" pitchFamily="34" charset="0"/>
                <a:cs typeface="Arial" panose="020B0604020202020204" pitchFamily="34" charset="0"/>
              </a:rPr>
              <a:t> : nombre représentant la teneur en carbone en centième de pour cent : 0.30% de carbone </a:t>
            </a:r>
          </a:p>
          <a:p>
            <a:pPr lvl="0">
              <a:lnSpc>
                <a:spcPct val="150000"/>
              </a:lnSpc>
            </a:pPr>
            <a:r>
              <a:rPr lang="fr-FR" sz="1800" i="1" dirty="0">
                <a:latin typeface="Arial" panose="020B0604020202020204" pitchFamily="34" charset="0"/>
                <a:cs typeface="Arial" panose="020B0604020202020204" pitchFamily="34" charset="0"/>
              </a:rPr>
              <a:t>Cr Al Mo</a:t>
            </a:r>
            <a:r>
              <a:rPr lang="fr-FR" sz="1800" dirty="0">
                <a:latin typeface="Arial" panose="020B0604020202020204" pitchFamily="34" charset="0"/>
                <a:cs typeface="Arial" panose="020B0604020202020204" pitchFamily="34" charset="0"/>
              </a:rPr>
              <a:t> : Série de lettre indiquant les éléments d’alliage dans l’ordre des teneurs décroissantes</a:t>
            </a:r>
          </a:p>
          <a:p>
            <a:pPr lvl="0">
              <a:lnSpc>
                <a:spcPct val="150000"/>
              </a:lnSpc>
            </a:pPr>
            <a:r>
              <a:rPr lang="fr-FR" sz="1800" i="1" dirty="0">
                <a:latin typeface="Arial" panose="020B0604020202020204" pitchFamily="34" charset="0"/>
                <a:cs typeface="Arial" panose="020B0604020202020204" pitchFamily="34" charset="0"/>
              </a:rPr>
              <a:t>6 et 12</a:t>
            </a:r>
            <a:r>
              <a:rPr lang="fr-FR" sz="1800" dirty="0">
                <a:latin typeface="Arial" panose="020B0604020202020204" pitchFamily="34" charset="0"/>
                <a:cs typeface="Arial" panose="020B0604020202020204" pitchFamily="34" charset="0"/>
              </a:rPr>
              <a:t> : teneur de l’élément principal d’alliage </a:t>
            </a:r>
          </a:p>
          <a:p>
            <a:pPr lvl="0">
              <a:lnSpc>
                <a:spcPct val="150000"/>
              </a:lnSpc>
            </a:pPr>
            <a:r>
              <a:rPr lang="fr-FR" sz="1800" dirty="0">
                <a:latin typeface="Arial" panose="020B0604020202020204" pitchFamily="34" charset="0"/>
                <a:cs typeface="Arial" panose="020B0604020202020204" pitchFamily="34" charset="0"/>
              </a:rPr>
              <a:t>multiplié par 4 pour les métaux suivants: </a:t>
            </a:r>
            <a:r>
              <a:rPr lang="fr-FR" sz="1800" i="1" dirty="0">
                <a:latin typeface="Arial" panose="020B0604020202020204" pitchFamily="34" charset="0"/>
                <a:cs typeface="Arial" panose="020B0604020202020204" pitchFamily="34" charset="0"/>
              </a:rPr>
              <a:t>Cr Chrome, Co Cobalt, Mn Manganèse Ni Nickel, Si Silicium </a:t>
            </a:r>
          </a:p>
          <a:p>
            <a:pPr marL="0" lvl="0" indent="0">
              <a:lnSpc>
                <a:spcPct val="150000"/>
              </a:lnSpc>
              <a:buNone/>
            </a:pPr>
            <a:r>
              <a:rPr lang="fr-FR" sz="1800" i="1" dirty="0">
                <a:latin typeface="Arial" panose="020B0604020202020204" pitchFamily="34" charset="0"/>
                <a:cs typeface="Arial" panose="020B0604020202020204" pitchFamily="34" charset="0"/>
              </a:rPr>
              <a:t>(6 : 1.5% de chrome et 12 :1.2% d’aluminium)</a:t>
            </a:r>
          </a:p>
          <a:p>
            <a:pPr lvl="0">
              <a:lnSpc>
                <a:spcPct val="150000"/>
              </a:lnSpc>
            </a:pPr>
            <a:r>
              <a:rPr lang="fr-FR" sz="1800" dirty="0">
                <a:latin typeface="Arial" panose="020B0604020202020204" pitchFamily="34" charset="0"/>
                <a:cs typeface="Arial" panose="020B0604020202020204" pitchFamily="34" charset="0"/>
              </a:rPr>
              <a:t>Tous les autres éléments (Aluminium, Titane, Tungstène) ont leurs % multipliés par 10. </a:t>
            </a:r>
          </a:p>
        </p:txBody>
      </p:sp>
      <p:sp>
        <p:nvSpPr>
          <p:cNvPr id="4" name="Titre 1"/>
          <p:cNvSpPr>
            <a:spLocks noGrp="1"/>
          </p:cNvSpPr>
          <p:nvPr>
            <p:ph type="title"/>
          </p:nvPr>
        </p:nvSpPr>
        <p:spPr>
          <a:xfrm>
            <a:off x="2407597" y="571046"/>
            <a:ext cx="7650804" cy="442935"/>
          </a:xfrm>
        </p:spPr>
        <p:txBody>
          <a:bodyPr>
            <a:normAutofit fontScale="90000"/>
          </a:bodyPr>
          <a:lstStyle/>
          <a:p>
            <a:pPr algn="ctr"/>
            <a:r>
              <a:rPr lang="fr-FR" sz="2400" b="1" dirty="0">
                <a:latin typeface="Arial" panose="020B0604020202020204" pitchFamily="34" charset="0"/>
                <a:cs typeface="Arial" panose="020B0604020202020204" pitchFamily="34" charset="0"/>
              </a:rPr>
              <a:t>Les aciers faiblement alliés: Désignation normalisée</a:t>
            </a:r>
            <a:endParaRPr lang="fr-FR" sz="2400" dirty="0">
              <a:latin typeface="Arial" panose="020B0604020202020204" pitchFamily="34" charset="0"/>
              <a:cs typeface="Arial" panose="020B0604020202020204" pitchFamily="34" charset="0"/>
            </a:endParaRPr>
          </a:p>
        </p:txBody>
      </p:sp>
      <p:sp>
        <p:nvSpPr>
          <p:cNvPr id="6" name="Titre 1"/>
          <p:cNvSpPr txBox="1">
            <a:spLocks/>
          </p:cNvSpPr>
          <p:nvPr/>
        </p:nvSpPr>
        <p:spPr>
          <a:xfrm>
            <a:off x="982978" y="0"/>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Les matériaux utilisés en aéronautique </a:t>
            </a:r>
          </a:p>
        </p:txBody>
      </p:sp>
      <p:pic>
        <p:nvPicPr>
          <p:cNvPr id="5" name="Picture 4" descr="Acier et fontes"/>
          <p:cNvPicPr/>
          <p:nvPr/>
        </p:nvPicPr>
        <p:blipFill rotWithShape="1">
          <a:blip r:embed="rId3">
            <a:extLst>
              <a:ext uri="{28A0092B-C50C-407E-A947-70E740481C1C}">
                <a14:useLocalDpi xmlns:a14="http://schemas.microsoft.com/office/drawing/2010/main" val="0"/>
              </a:ext>
            </a:extLst>
          </a:blip>
          <a:srcRect r="1666" b="34112"/>
          <a:stretch/>
        </p:blipFill>
        <p:spPr bwMode="auto">
          <a:xfrm>
            <a:off x="303481" y="1357792"/>
            <a:ext cx="5499441" cy="435133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6620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6723" y="584218"/>
            <a:ext cx="3222837" cy="572218"/>
          </a:xfrm>
        </p:spPr>
        <p:txBody>
          <a:bodyPr>
            <a:normAutofit/>
          </a:bodyPr>
          <a:lstStyle/>
          <a:p>
            <a:pPr algn="ctr"/>
            <a:r>
              <a:rPr lang="fr-FR" sz="1800" dirty="0">
                <a:latin typeface="Arial" panose="020B0604020202020204" pitchFamily="34" charset="0"/>
                <a:cs typeface="Arial" panose="020B0604020202020204" pitchFamily="34" charset="0"/>
              </a:rPr>
              <a:t>Les aciers fortement alliés</a:t>
            </a:r>
          </a:p>
        </p:txBody>
      </p:sp>
      <p:sp>
        <p:nvSpPr>
          <p:cNvPr id="3" name="Rectangle 2"/>
          <p:cNvSpPr/>
          <p:nvPr/>
        </p:nvSpPr>
        <p:spPr>
          <a:xfrm>
            <a:off x="417754" y="1236645"/>
            <a:ext cx="7491805"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nSpc>
                <a:spcPct val="150000"/>
              </a:lnSpc>
              <a:buFont typeface="Arial" panose="020B0604020202020204" pitchFamily="34" charset="0"/>
              <a:buChar char="•"/>
            </a:pPr>
            <a:r>
              <a:rPr lang="fr-FR" sz="2000" dirty="0"/>
              <a:t>Aciers dans lequel un élément d’alliage est au moins égal à 5%</a:t>
            </a:r>
          </a:p>
          <a:p>
            <a:pPr marL="342900" indent="-342900">
              <a:lnSpc>
                <a:spcPct val="150000"/>
              </a:lnSpc>
              <a:buFont typeface="Arial" panose="020B0604020202020204" pitchFamily="34" charset="0"/>
              <a:buChar char="•"/>
            </a:pPr>
            <a:r>
              <a:rPr lang="fr-FR" sz="2000" dirty="0"/>
              <a:t>L’incorporation aux aciers classiques de certains éléments d’alliage en proportions élevées les rend insensibles à la corrosion, .</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773" y="2713917"/>
            <a:ext cx="3522980" cy="2585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itre 1"/>
          <p:cNvSpPr txBox="1">
            <a:spLocks/>
          </p:cNvSpPr>
          <p:nvPr/>
        </p:nvSpPr>
        <p:spPr>
          <a:xfrm>
            <a:off x="3006549" y="90075"/>
            <a:ext cx="6178898"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matériaux utilisés en aéronautique </a:t>
            </a:r>
          </a:p>
        </p:txBody>
      </p:sp>
      <p:sp>
        <p:nvSpPr>
          <p:cNvPr id="4" name="Rectangle 3"/>
          <p:cNvSpPr/>
          <p:nvPr/>
        </p:nvSpPr>
        <p:spPr>
          <a:xfrm>
            <a:off x="417755" y="3289498"/>
            <a:ext cx="7491805" cy="258532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dirty="0"/>
              <a:t>Exemple : X 30 Cr 13</a:t>
            </a:r>
          </a:p>
          <a:p>
            <a:pPr>
              <a:lnSpc>
                <a:spcPct val="150000"/>
              </a:lnSpc>
            </a:pPr>
            <a:r>
              <a:rPr lang="fr-FR" dirty="0"/>
              <a:t> (acier fortement allié :0,30% de carbone et 13% de chrome). </a:t>
            </a:r>
          </a:p>
          <a:p>
            <a:pPr marL="342900" indent="-342900">
              <a:lnSpc>
                <a:spcPct val="150000"/>
              </a:lnSpc>
              <a:buFont typeface="Arial" panose="020B0604020202020204" pitchFamily="34" charset="0"/>
              <a:buChar char="•"/>
            </a:pPr>
            <a:r>
              <a:rPr lang="fr-FR" dirty="0"/>
              <a:t>Les aciers inoxydables sont utilisés pour les ailettes de compresseurs avec notamment des additions de tungstène et de nickel.</a:t>
            </a:r>
          </a:p>
          <a:p>
            <a:pPr marL="342900" indent="-342900" algn="just">
              <a:lnSpc>
                <a:spcPct val="150000"/>
              </a:lnSpc>
              <a:buFont typeface="Arial" panose="020B0604020202020204" pitchFamily="34" charset="0"/>
              <a:buChar char="•"/>
            </a:pPr>
            <a:r>
              <a:rPr lang="fr-FR" dirty="0"/>
              <a:t> Ils sont aussi utilisés dans les zones de structure demandant une haute résistance et une bonne tenue à la corrosion</a:t>
            </a:r>
          </a:p>
        </p:txBody>
      </p:sp>
    </p:spTree>
    <p:extLst>
      <p:ext uri="{BB962C8B-B14F-4D97-AF65-F5344CB8AC3E}">
        <p14:creationId xmlns:p14="http://schemas.microsoft.com/office/powerpoint/2010/main" val="1956312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8459" y="608897"/>
            <a:ext cx="10515600" cy="658132"/>
          </a:xfrm>
        </p:spPr>
        <p:txBody>
          <a:bodyPr>
            <a:normAutofit/>
          </a:bodyPr>
          <a:lstStyle/>
          <a:p>
            <a:pPr algn="ctr"/>
            <a:r>
              <a:rPr lang="fr-FR" sz="1800" dirty="0">
                <a:latin typeface="Arial" panose="020B0604020202020204" pitchFamily="34" charset="0"/>
                <a:cs typeface="Arial" panose="020B0604020202020204" pitchFamily="34" charset="0"/>
              </a:rPr>
              <a:t>Les aciers fortement alliés: Désignation normalisée</a:t>
            </a:r>
          </a:p>
        </p:txBody>
      </p:sp>
      <p:sp>
        <p:nvSpPr>
          <p:cNvPr id="4" name="Rectangle 3"/>
          <p:cNvSpPr/>
          <p:nvPr/>
        </p:nvSpPr>
        <p:spPr>
          <a:xfrm>
            <a:off x="668459" y="2014838"/>
            <a:ext cx="7350127"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2000" dirty="0"/>
              <a:t>Exemple : Z 10 CNT 18-8</a:t>
            </a:r>
          </a:p>
          <a:p>
            <a:pPr marL="285750" lvl="0" indent="-285750">
              <a:lnSpc>
                <a:spcPct val="150000"/>
              </a:lnSpc>
              <a:buFont typeface="Arial" panose="020B0604020202020204" pitchFamily="34" charset="0"/>
              <a:buChar char="•"/>
            </a:pPr>
            <a:r>
              <a:rPr lang="fr-FR" sz="2000" dirty="0"/>
              <a:t>Z aciers fortement alliés</a:t>
            </a:r>
          </a:p>
          <a:p>
            <a:pPr marL="285750" lvl="0" indent="-285750">
              <a:lnSpc>
                <a:spcPct val="150000"/>
              </a:lnSpc>
              <a:buFont typeface="Arial" panose="020B0604020202020204" pitchFamily="34" charset="0"/>
              <a:buChar char="•"/>
            </a:pPr>
            <a:r>
              <a:rPr lang="fr-FR" sz="2000" dirty="0"/>
              <a:t>10 teneur en carbone en centième de pour-cent : 0.10%</a:t>
            </a:r>
          </a:p>
          <a:p>
            <a:pPr marL="285750" lvl="0" indent="-285750">
              <a:lnSpc>
                <a:spcPct val="150000"/>
              </a:lnSpc>
              <a:buFont typeface="Arial" panose="020B0604020202020204" pitchFamily="34" charset="0"/>
              <a:buChar char="•"/>
            </a:pPr>
            <a:r>
              <a:rPr lang="fr-FR" sz="2000" dirty="0"/>
              <a:t>Cr Ni Ti éléments d'alliage dans l'ordre des teneurs décroissante</a:t>
            </a:r>
          </a:p>
          <a:p>
            <a:pPr marL="285750" lvl="0" indent="-285750">
              <a:lnSpc>
                <a:spcPct val="150000"/>
              </a:lnSpc>
              <a:buFont typeface="Arial" panose="020B0604020202020204" pitchFamily="34" charset="0"/>
              <a:buChar char="•"/>
            </a:pPr>
            <a:r>
              <a:rPr lang="fr-FR" sz="2000" dirty="0"/>
              <a:t>teneur moyenne de l'élément principale : 18%</a:t>
            </a:r>
          </a:p>
          <a:p>
            <a:pPr marL="285750" lvl="0" indent="-285750">
              <a:lnSpc>
                <a:spcPct val="150000"/>
              </a:lnSpc>
              <a:buFont typeface="Arial" panose="020B0604020202020204" pitchFamily="34" charset="0"/>
              <a:buChar char="•"/>
            </a:pPr>
            <a:r>
              <a:rPr lang="fr-FR" sz="2000" dirty="0"/>
              <a:t>teneur moyenne de l'élément secondaire : 8%</a:t>
            </a:r>
          </a:p>
        </p:txBody>
      </p:sp>
      <p:sp>
        <p:nvSpPr>
          <p:cNvPr id="6"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matériaux utilisés en aéronautique </a:t>
            </a:r>
          </a:p>
        </p:txBody>
      </p:sp>
      <p:pic>
        <p:nvPicPr>
          <p:cNvPr id="5" name="Picture 2" descr="acier aéronautiq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2234" y="2014838"/>
            <a:ext cx="3516705" cy="25190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706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7B79EA8A-EF5F-AFC1-2305-391252A6BB20}"/>
              </a:ext>
            </a:extLst>
          </p:cNvPr>
          <p:cNvSpPr>
            <a:spLocks noGrp="1"/>
          </p:cNvSpPr>
          <p:nvPr>
            <p:ph type="sldNum" sz="quarter" idx="12"/>
          </p:nvPr>
        </p:nvSpPr>
        <p:spPr/>
        <p:txBody>
          <a:bodyPr/>
          <a:lstStyle/>
          <a:p>
            <a:fld id="{C7D6D846-B8B0-4D40-ADC2-0BDFA1F087E8}" type="slidenum">
              <a:rPr lang="fr-FR" altLang="fr-FR"/>
              <a:pPr/>
              <a:t>48</a:t>
            </a:fld>
            <a:endParaRPr lang="fr-FR" altLang="fr-FR"/>
          </a:p>
        </p:txBody>
      </p:sp>
      <p:sp>
        <p:nvSpPr>
          <p:cNvPr id="4" name="Titre 1">
            <a:extLst>
              <a:ext uri="{FF2B5EF4-FFF2-40B4-BE49-F238E27FC236}">
                <a16:creationId xmlns:a16="http://schemas.microsoft.com/office/drawing/2014/main" id="{B072FEE4-4B08-7CE8-30ED-46BE0F610BAD}"/>
              </a:ext>
            </a:extLst>
          </p:cNvPr>
          <p:cNvSpPr>
            <a:spLocks noGrp="1"/>
          </p:cNvSpPr>
          <p:nvPr>
            <p:ph type="title"/>
          </p:nvPr>
        </p:nvSpPr>
        <p:spPr>
          <a:xfrm>
            <a:off x="4347210" y="693914"/>
            <a:ext cx="3627120" cy="551498"/>
          </a:xfrm>
        </p:spPr>
        <p:txBody>
          <a:bodyPr>
            <a:normAutofit/>
          </a:bodyPr>
          <a:lstStyle/>
          <a:p>
            <a:pPr algn="ctr"/>
            <a:r>
              <a:rPr lang="fr-FR" sz="1600" dirty="0">
                <a:latin typeface="Arial" panose="020B0604020202020204" pitchFamily="34" charset="0"/>
                <a:cs typeface="Arial" panose="020B0604020202020204" pitchFamily="34" charset="0"/>
              </a:rPr>
              <a:t>Alliages légers</a:t>
            </a:r>
          </a:p>
        </p:txBody>
      </p:sp>
      <p:sp>
        <p:nvSpPr>
          <p:cNvPr id="5" name="Titre 1">
            <a:extLst>
              <a:ext uri="{FF2B5EF4-FFF2-40B4-BE49-F238E27FC236}">
                <a16:creationId xmlns:a16="http://schemas.microsoft.com/office/drawing/2014/main" id="{D5C5AE33-A7CE-A4ED-A674-10771BF285FB}"/>
              </a:ext>
            </a:extLst>
          </p:cNvPr>
          <p:cNvSpPr txBox="1">
            <a:spLocks/>
          </p:cNvSpPr>
          <p:nvPr/>
        </p:nvSpPr>
        <p:spPr>
          <a:xfrm>
            <a:off x="902970" y="207928"/>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matériaux utilisés en aéronautique </a:t>
            </a:r>
          </a:p>
        </p:txBody>
      </p:sp>
      <p:sp>
        <p:nvSpPr>
          <p:cNvPr id="3" name="TextBox 2">
            <a:extLst>
              <a:ext uri="{FF2B5EF4-FFF2-40B4-BE49-F238E27FC236}">
                <a16:creationId xmlns:a16="http://schemas.microsoft.com/office/drawing/2014/main" id="{2BF2AF6E-000E-7465-F793-0D7421E01C99}"/>
              </a:ext>
            </a:extLst>
          </p:cNvPr>
          <p:cNvSpPr txBox="1"/>
          <p:nvPr/>
        </p:nvSpPr>
        <p:spPr>
          <a:xfrm>
            <a:off x="3863047" y="2032666"/>
            <a:ext cx="4595446" cy="22307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200000"/>
              </a:lnSpc>
              <a:buFont typeface="Arial" panose="020B0604020202020204" pitchFamily="34" charset="0"/>
              <a:buChar char="•"/>
            </a:pPr>
            <a:r>
              <a:rPr lang="fr-FR" altLang="fr-FR" sz="1800" dirty="0"/>
              <a:t>LES ALLIAGES LEGERS NON TREMPANTS</a:t>
            </a:r>
          </a:p>
          <a:p>
            <a:pPr marL="285750" indent="-285750">
              <a:lnSpc>
                <a:spcPct val="200000"/>
              </a:lnSpc>
              <a:buFont typeface="Arial" panose="020B0604020202020204" pitchFamily="34" charset="0"/>
              <a:buChar char="•"/>
            </a:pPr>
            <a:r>
              <a:rPr lang="fr-FR" altLang="fr-FR" sz="1800" dirty="0"/>
              <a:t> LES ALLIAGES LEGERS TREMPANTS</a:t>
            </a:r>
          </a:p>
          <a:p>
            <a:pPr marL="285750" indent="-285750">
              <a:lnSpc>
                <a:spcPct val="200000"/>
              </a:lnSpc>
              <a:buFont typeface="Arial" panose="020B0604020202020204" pitchFamily="34" charset="0"/>
              <a:buChar char="•"/>
            </a:pPr>
            <a:r>
              <a:rPr lang="fr-FR" altLang="fr-FR" sz="1800" dirty="0"/>
              <a:t> LES TRAITEMENTS THERMIQUES </a:t>
            </a:r>
          </a:p>
          <a:p>
            <a:pPr marL="285750" indent="-285750">
              <a:lnSpc>
                <a:spcPct val="200000"/>
              </a:lnSpc>
              <a:buFont typeface="Arial" panose="020B0604020202020204" pitchFamily="34" charset="0"/>
              <a:buChar char="•"/>
            </a:pPr>
            <a:r>
              <a:rPr lang="fr-FR" altLang="fr-FR" sz="1800" dirty="0"/>
              <a:t> LES NOUVEAUX ALLIAGES LEGERS </a:t>
            </a:r>
            <a:endParaRPr lang="en-GB" dirty="0"/>
          </a:p>
        </p:txBody>
      </p:sp>
    </p:spTree>
    <p:extLst>
      <p:ext uri="{BB962C8B-B14F-4D97-AF65-F5344CB8AC3E}">
        <p14:creationId xmlns:p14="http://schemas.microsoft.com/office/powerpoint/2010/main" val="3228684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347210" y="693914"/>
            <a:ext cx="3627120" cy="551498"/>
          </a:xfrm>
        </p:spPr>
        <p:txBody>
          <a:bodyPr>
            <a:normAutofit/>
          </a:bodyPr>
          <a:lstStyle/>
          <a:p>
            <a:pPr algn="ctr"/>
            <a:r>
              <a:rPr lang="fr-FR" sz="2400" dirty="0">
                <a:latin typeface="Arial" panose="020B0604020202020204" pitchFamily="34" charset="0"/>
                <a:cs typeface="Arial" panose="020B0604020202020204" pitchFamily="34" charset="0"/>
              </a:rPr>
              <a:t>Alliages légers</a:t>
            </a:r>
          </a:p>
        </p:txBody>
      </p:sp>
      <p:sp>
        <p:nvSpPr>
          <p:cNvPr id="6" name="Rectangle 5"/>
          <p:cNvSpPr/>
          <p:nvPr/>
        </p:nvSpPr>
        <p:spPr>
          <a:xfrm>
            <a:off x="691662" y="2852311"/>
            <a:ext cx="10726907" cy="150810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fr-FR" sz="2000" b="1" dirty="0"/>
              <a:t>Légers </a:t>
            </a:r>
            <a:r>
              <a:rPr lang="fr-FR" sz="2000" dirty="0"/>
              <a:t>: </a:t>
            </a:r>
            <a:r>
              <a:rPr lang="fr-FR" dirty="0"/>
              <a:t>densité est comprise entre 2 et 3.  Le métal de base est l’</a:t>
            </a:r>
            <a:r>
              <a:rPr lang="fr-FR" b="1" dirty="0"/>
              <a:t>aluminium</a:t>
            </a:r>
            <a:r>
              <a:rPr lang="fr-FR" dirty="0"/>
              <a:t> (σ = 2,7).</a:t>
            </a:r>
          </a:p>
          <a:p>
            <a:pPr marL="285750" indent="-285750" algn="just">
              <a:spcAft>
                <a:spcPts val="0"/>
              </a:spcAft>
              <a:buFont typeface="Arial" panose="020B0604020202020204" pitchFamily="34" charset="0"/>
              <a:buChar char="•"/>
            </a:pPr>
            <a:r>
              <a:rPr lang="fr-FR" dirty="0"/>
              <a:t>L’aluminium n’est pas utilisé à l’état pur, dans la construction aéronautique à cause de ses caractéristiques mécaniques trop faibles.</a:t>
            </a:r>
          </a:p>
          <a:p>
            <a:pPr marL="285750" indent="-285750" algn="just">
              <a:spcAft>
                <a:spcPts val="0"/>
              </a:spcAft>
              <a:buFont typeface="Arial" panose="020B0604020202020204" pitchFamily="34" charset="0"/>
              <a:buChar char="•"/>
            </a:pPr>
            <a:r>
              <a:rPr lang="fr-FR" dirty="0"/>
              <a:t> On l’utilise sous forme de placage pour la protection contre la corrosion, de certaines tôles d’alliages légers.</a:t>
            </a:r>
          </a:p>
          <a:p>
            <a:pPr marL="285750" indent="-285750" algn="just">
              <a:spcAft>
                <a:spcPts val="0"/>
              </a:spcAft>
              <a:buFont typeface="Arial" panose="020B0604020202020204" pitchFamily="34" charset="0"/>
              <a:buChar char="•"/>
            </a:pPr>
            <a:r>
              <a:rPr lang="fr-FR" dirty="0"/>
              <a:t> Au contact de l’air, l’aluminium pur s’auto-protège par oxydation en créant un film d’alumine qui </a:t>
            </a:r>
            <a:endParaRPr lang="en-GB" dirty="0"/>
          </a:p>
        </p:txBody>
      </p:sp>
      <p:sp>
        <p:nvSpPr>
          <p:cNvPr id="4" name="Titre 1"/>
          <p:cNvSpPr txBox="1">
            <a:spLocks/>
          </p:cNvSpPr>
          <p:nvPr/>
        </p:nvSpPr>
        <p:spPr>
          <a:xfrm>
            <a:off x="902970" y="207928"/>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Les matériaux utilisés en aéronautique </a:t>
            </a:r>
          </a:p>
        </p:txBody>
      </p:sp>
      <p:sp>
        <p:nvSpPr>
          <p:cNvPr id="8" name="TextBox 7">
            <a:extLst>
              <a:ext uri="{FF2B5EF4-FFF2-40B4-BE49-F238E27FC236}">
                <a16:creationId xmlns:a16="http://schemas.microsoft.com/office/drawing/2014/main" id="{C6EEFB2D-81A6-EF2D-517E-E7D8A932EE47}"/>
              </a:ext>
            </a:extLst>
          </p:cNvPr>
          <p:cNvSpPr txBox="1"/>
          <p:nvPr/>
        </p:nvSpPr>
        <p:spPr>
          <a:xfrm>
            <a:off x="691662" y="1583207"/>
            <a:ext cx="10726908" cy="4648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nSpc>
                <a:spcPct val="150000"/>
              </a:lnSpc>
            </a:pPr>
            <a:r>
              <a:rPr lang="fr-FR" sz="1800" b="1" dirty="0"/>
              <a:t>Ultra légers </a:t>
            </a:r>
            <a:r>
              <a:rPr lang="fr-FR" sz="1800" dirty="0"/>
              <a:t>: densité est comprise entre 1 et 2. Le métal de base est le </a:t>
            </a:r>
            <a:r>
              <a:rPr lang="fr-FR" sz="1800" b="1" dirty="0"/>
              <a:t>magnésium </a:t>
            </a:r>
            <a:r>
              <a:rPr lang="fr-FR" sz="1800" dirty="0"/>
              <a:t>(σ=1,7).</a:t>
            </a:r>
          </a:p>
        </p:txBody>
      </p:sp>
      <p:sp>
        <p:nvSpPr>
          <p:cNvPr id="10" name="TextBox 9">
            <a:extLst>
              <a:ext uri="{FF2B5EF4-FFF2-40B4-BE49-F238E27FC236}">
                <a16:creationId xmlns:a16="http://schemas.microsoft.com/office/drawing/2014/main" id="{4221E402-08C0-AD04-50ED-ED570343E9EB}"/>
              </a:ext>
            </a:extLst>
          </p:cNvPr>
          <p:cNvSpPr txBox="1"/>
          <p:nvPr/>
        </p:nvSpPr>
        <p:spPr>
          <a:xfrm>
            <a:off x="691662" y="5164649"/>
            <a:ext cx="10644553" cy="8788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nSpc>
                <a:spcPct val="150000"/>
              </a:lnSpc>
            </a:pPr>
            <a:r>
              <a:rPr lang="fr-FR" sz="1800" b="1" dirty="0"/>
              <a:t>Semi-légers</a:t>
            </a:r>
            <a:r>
              <a:rPr lang="fr-FR" sz="1800" dirty="0"/>
              <a:t> </a:t>
            </a:r>
            <a:r>
              <a:rPr lang="fr-FR" dirty="0"/>
              <a:t>: </a:t>
            </a:r>
            <a:r>
              <a:rPr lang="fr-FR" sz="1800" dirty="0"/>
              <a:t>densité est supérieure à 3.  Le métal de base est le </a:t>
            </a:r>
            <a:r>
              <a:rPr lang="fr-FR" sz="1800" b="1" dirty="0"/>
              <a:t>titane </a:t>
            </a:r>
            <a:r>
              <a:rPr lang="fr-FR" sz="1800" dirty="0"/>
              <a:t>(σ = 4,51).</a:t>
            </a:r>
          </a:p>
          <a:p>
            <a:pPr algn="just">
              <a:lnSpc>
                <a:spcPct val="150000"/>
              </a:lnSpc>
              <a:spcAft>
                <a:spcPts val="0"/>
              </a:spcAft>
            </a:pPr>
            <a:r>
              <a:rPr lang="fr-FR" sz="1800" dirty="0">
                <a:latin typeface="Times New Roman" panose="02020603050405020304" pitchFamily="18" charset="0"/>
                <a:ea typeface="Calibri" panose="020F0502020204030204" pitchFamily="34" charset="0"/>
                <a:cs typeface="Arial" panose="020B0604020202020204" pitchFamily="34" charset="0"/>
              </a:rPr>
              <a:t>limite les risques de corrosion.</a:t>
            </a:r>
            <a:endParaRPr lang="fr-FR" sz="1800" dirty="0"/>
          </a:p>
        </p:txBody>
      </p:sp>
    </p:spTree>
    <p:extLst>
      <p:ext uri="{BB962C8B-B14F-4D97-AF65-F5344CB8AC3E}">
        <p14:creationId xmlns:p14="http://schemas.microsoft.com/office/powerpoint/2010/main" val="3504902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4440283" y="149587"/>
            <a:ext cx="3027317" cy="813434"/>
          </a:xfrm>
          <a:prstGeom prst="rect">
            <a:avLst/>
          </a:prstGeom>
        </p:spPr>
        <p:txBody>
          <a:bodyPr vert="horz" lIns="109728" tIns="54864" rIns="109728" bIns="54864"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fr-FR" sz="3360" dirty="0">
                <a:latin typeface="Arial" panose="020B0604020202020204" pitchFamily="34" charset="0"/>
                <a:cs typeface="Arial" panose="020B0604020202020204" pitchFamily="34" charset="0"/>
              </a:rPr>
              <a:t>Plan</a:t>
            </a:r>
          </a:p>
        </p:txBody>
      </p:sp>
      <p:sp>
        <p:nvSpPr>
          <p:cNvPr id="6" name="Rectangle 5"/>
          <p:cNvSpPr/>
          <p:nvPr/>
        </p:nvSpPr>
        <p:spPr>
          <a:xfrm>
            <a:off x="1757602" y="1620263"/>
            <a:ext cx="7485704" cy="2733056"/>
          </a:xfrm>
          <a:prstGeom prst="rect">
            <a:avLst/>
          </a:prstGeom>
        </p:spPr>
        <p:txBody>
          <a:bodyPr wrap="none">
            <a:spAutoFit/>
          </a:bodyPr>
          <a:lstStyle/>
          <a:p>
            <a:pPr marL="548640" indent="-548640">
              <a:lnSpc>
                <a:spcPct val="150000"/>
              </a:lnSpc>
              <a:buFont typeface="+mj-lt"/>
              <a:buAutoNum type="arabicPeriod"/>
            </a:pPr>
            <a:r>
              <a:rPr lang="fr-FR" sz="2880" dirty="0">
                <a:latin typeface="Arial" panose="020B0604020202020204" pitchFamily="34" charset="0"/>
                <a:cs typeface="Arial" panose="020B0604020202020204" pitchFamily="34" charset="0"/>
              </a:rPr>
              <a:t>Objectif pédagogique</a:t>
            </a:r>
          </a:p>
          <a:p>
            <a:pPr marL="548640" indent="-548640">
              <a:lnSpc>
                <a:spcPct val="150000"/>
              </a:lnSpc>
              <a:buFont typeface="+mj-lt"/>
              <a:buAutoNum type="arabicPeriod"/>
            </a:pPr>
            <a:r>
              <a:rPr lang="fr-FR" sz="2880" dirty="0">
                <a:latin typeface="Arial" panose="020B0604020202020204" pitchFamily="34" charset="0"/>
                <a:cs typeface="Arial" panose="020B0604020202020204" pitchFamily="34" charset="0"/>
              </a:rPr>
              <a:t>Notions sur les charges et les contraintes</a:t>
            </a:r>
          </a:p>
          <a:p>
            <a:pPr marL="548640" indent="-548640">
              <a:lnSpc>
                <a:spcPct val="150000"/>
              </a:lnSpc>
              <a:buFont typeface="+mj-lt"/>
              <a:buAutoNum type="arabicPeriod"/>
            </a:pPr>
            <a:r>
              <a:rPr lang="fr-FR" sz="2800" dirty="0">
                <a:latin typeface="Arial" panose="020B0604020202020204" pitchFamily="34" charset="0"/>
                <a:cs typeface="Arial" panose="020B0604020202020204" pitchFamily="34" charset="0"/>
              </a:rPr>
              <a:t>Les matériaux utilisés en aéronautique </a:t>
            </a:r>
          </a:p>
          <a:p>
            <a:pPr marL="548640" indent="-548640">
              <a:lnSpc>
                <a:spcPct val="150000"/>
              </a:lnSpc>
              <a:buFont typeface="+mj-lt"/>
              <a:buAutoNum type="arabicPeriod"/>
            </a:pPr>
            <a:r>
              <a:rPr lang="fr-FR" sz="2880" dirty="0">
                <a:latin typeface="Arial" panose="020B0604020202020204" pitchFamily="34" charset="0"/>
                <a:cs typeface="Arial" panose="020B0604020202020204" pitchFamily="34" charset="0"/>
              </a:rPr>
              <a:t>Evaluation</a:t>
            </a:r>
          </a:p>
        </p:txBody>
      </p:sp>
      <p:sp>
        <p:nvSpPr>
          <p:cNvPr id="2" name="Espace réservé du numéro de diapositive 1"/>
          <p:cNvSpPr>
            <a:spLocks noGrp="1"/>
          </p:cNvSpPr>
          <p:nvPr>
            <p:ph type="sldNum" sz="quarter" idx="12"/>
          </p:nvPr>
        </p:nvSpPr>
        <p:spPr/>
        <p:txBody>
          <a:bodyPr/>
          <a:lstStyle/>
          <a:p>
            <a:fld id="{52546A5F-30BF-4F18-BDC9-2A645E21CF39}" type="slidenum">
              <a:rPr lang="fr-FR" sz="1920" b="1"/>
              <a:t>5</a:t>
            </a:fld>
            <a:endParaRPr lang="fr-FR" sz="1920" b="1" dirty="0"/>
          </a:p>
        </p:txBody>
      </p:sp>
    </p:spTree>
    <p:extLst>
      <p:ext uri="{BB962C8B-B14F-4D97-AF65-F5344CB8AC3E}">
        <p14:creationId xmlns:p14="http://schemas.microsoft.com/office/powerpoint/2010/main" val="42519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47323" y="545618"/>
            <a:ext cx="6958314" cy="551498"/>
          </a:xfrm>
        </p:spPr>
        <p:txBody>
          <a:bodyPr>
            <a:noAutofit/>
          </a:bodyPr>
          <a:lstStyle/>
          <a:p>
            <a:pPr algn="ctr"/>
            <a:r>
              <a:rPr lang="fr-FR" sz="1600" dirty="0">
                <a:latin typeface="Arial" panose="020B0604020202020204" pitchFamily="34" charset="0"/>
                <a:cs typeface="Arial" panose="020B0604020202020204" pitchFamily="34" charset="0"/>
              </a:rPr>
              <a:t>Alliages légers: </a:t>
            </a:r>
            <a:r>
              <a:rPr lang="fr-FR" sz="1600" dirty="0">
                <a:latin typeface="Arial" panose="020B0604020202020204" pitchFamily="34" charset="0"/>
                <a:ea typeface="Calibri" panose="020F0502020204030204" pitchFamily="34" charset="0"/>
                <a:cs typeface="Arial" panose="020B0604020202020204" pitchFamily="34" charset="0"/>
              </a:rPr>
              <a:t>Désignation alphanumérique</a:t>
            </a:r>
            <a:endParaRPr lang="fr-FR" sz="1600" dirty="0">
              <a:latin typeface="Arial" panose="020B0604020202020204" pitchFamily="34" charset="0"/>
              <a:cs typeface="Arial" panose="020B0604020202020204" pitchFamily="34" charset="0"/>
            </a:endParaRPr>
          </a:p>
        </p:txBody>
      </p:sp>
      <p:sp>
        <p:nvSpPr>
          <p:cNvPr id="3" name="Rectangle 2"/>
          <p:cNvSpPr/>
          <p:nvPr/>
        </p:nvSpPr>
        <p:spPr>
          <a:xfrm>
            <a:off x="235047" y="1257968"/>
            <a:ext cx="5393201" cy="21200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La première lettre désigne le métal de base.</a:t>
            </a:r>
          </a:p>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Les autres lettres désignent les métaux d’alliage</a:t>
            </a:r>
          </a:p>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Ils sont classées par ordre de teneurs décroissantes. </a:t>
            </a:r>
          </a:p>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Ces lettres sont souvent suivies d’un chiffre représentatif de la teneur en pour cent.</a:t>
            </a:r>
          </a:p>
        </p:txBody>
      </p:sp>
      <p:sp>
        <p:nvSpPr>
          <p:cNvPr id="5" name="Rectangle 4"/>
          <p:cNvSpPr/>
          <p:nvPr/>
        </p:nvSpPr>
        <p:spPr>
          <a:xfrm>
            <a:off x="5873261" y="1208211"/>
            <a:ext cx="5393201"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Aft>
                <a:spcPts val="0"/>
              </a:spcAft>
            </a:pPr>
            <a:r>
              <a:rPr lang="fr-FR" b="1" dirty="0">
                <a:latin typeface="Times New Roman" panose="02020603050405020304" pitchFamily="18" charset="0"/>
                <a:ea typeface="Calibri" panose="020F0502020204030204" pitchFamily="34" charset="0"/>
                <a:cs typeface="Arial" panose="020B0604020202020204" pitchFamily="34" charset="0"/>
              </a:rPr>
              <a:t>AG5M</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A = Aluminium (base)</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G = Magnésium (métal d’alliage)</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5= 5 % de Magnésium</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M = Manganèse (métal d’alliage en faible quantité)</a:t>
            </a:r>
          </a:p>
        </p:txBody>
      </p:sp>
      <p:sp>
        <p:nvSpPr>
          <p:cNvPr id="7" name="Rectangle 6"/>
          <p:cNvSpPr/>
          <p:nvPr/>
        </p:nvSpPr>
        <p:spPr>
          <a:xfrm>
            <a:off x="3489248" y="3967705"/>
            <a:ext cx="4980214" cy="17045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i="1" dirty="0">
                <a:latin typeface="Times New Roman" panose="02020603050405020304" pitchFamily="18" charset="0"/>
                <a:ea typeface="Calibri" panose="020F0502020204030204" pitchFamily="34" charset="0"/>
                <a:cs typeface="Arial" panose="020B0604020202020204" pitchFamily="34" charset="0"/>
              </a:rPr>
              <a:t>A = Aluminium 	G = Magnésium </a:t>
            </a:r>
          </a:p>
          <a:p>
            <a:pPr algn="just">
              <a:lnSpc>
                <a:spcPct val="150000"/>
              </a:lnSpc>
              <a:spcAft>
                <a:spcPts val="0"/>
              </a:spcAft>
            </a:pPr>
            <a:r>
              <a:rPr lang="fr-FR" i="1" dirty="0">
                <a:latin typeface="Times New Roman" panose="02020603050405020304" pitchFamily="18" charset="0"/>
                <a:ea typeface="Calibri" panose="020F0502020204030204" pitchFamily="34" charset="0"/>
                <a:cs typeface="Arial" panose="020B0604020202020204" pitchFamily="34" charset="0"/>
              </a:rPr>
              <a:t>M = Manganèse	 N = Nickel </a:t>
            </a:r>
          </a:p>
          <a:p>
            <a:pPr algn="just">
              <a:lnSpc>
                <a:spcPct val="150000"/>
              </a:lnSpc>
              <a:spcAft>
                <a:spcPts val="0"/>
              </a:spcAft>
            </a:pPr>
            <a:r>
              <a:rPr lang="fr-FR" i="1" dirty="0">
                <a:latin typeface="Times New Roman" panose="02020603050405020304" pitchFamily="18" charset="0"/>
                <a:ea typeface="Calibri" panose="020F0502020204030204" pitchFamily="34" charset="0"/>
                <a:cs typeface="Arial" panose="020B0604020202020204" pitchFamily="34" charset="0"/>
              </a:rPr>
              <a:t>S= Silicium 	T=Titane </a:t>
            </a:r>
          </a:p>
          <a:p>
            <a:pPr algn="just">
              <a:lnSpc>
                <a:spcPct val="150000"/>
              </a:lnSpc>
              <a:spcAft>
                <a:spcPts val="0"/>
              </a:spcAft>
            </a:pPr>
            <a:r>
              <a:rPr lang="fr-FR" i="1" dirty="0">
                <a:latin typeface="Times New Roman" panose="02020603050405020304" pitchFamily="18" charset="0"/>
                <a:ea typeface="Calibri" panose="020F0502020204030204" pitchFamily="34" charset="0"/>
                <a:cs typeface="Arial" panose="020B0604020202020204" pitchFamily="34" charset="0"/>
              </a:rPr>
              <a:t>U= Cuivre 	Z=Zinc</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8" name="Titre 1"/>
          <p:cNvSpPr txBox="1">
            <a:spLocks/>
          </p:cNvSpPr>
          <p:nvPr/>
        </p:nvSpPr>
        <p:spPr>
          <a:xfrm>
            <a:off x="3317630" y="42623"/>
            <a:ext cx="5839265"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matériaux utilisés en aéronautique </a:t>
            </a:r>
          </a:p>
        </p:txBody>
      </p:sp>
    </p:spTree>
    <p:extLst>
      <p:ext uri="{BB962C8B-B14F-4D97-AF65-F5344CB8AC3E}">
        <p14:creationId xmlns:p14="http://schemas.microsoft.com/office/powerpoint/2010/main" val="3844907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82616" y="2833681"/>
            <a:ext cx="5568462" cy="12890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Un nombre de 4 chiffres, </a:t>
            </a:r>
          </a:p>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Le premier indique le métal d’alliage principal.</a:t>
            </a:r>
          </a:p>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Exemple : AG5M =&gt; 5056 série 5000. </a:t>
            </a:r>
          </a:p>
        </p:txBody>
      </p:sp>
      <p:sp>
        <p:nvSpPr>
          <p:cNvPr id="13" name="Titre 1"/>
          <p:cNvSpPr>
            <a:spLocks noGrp="1"/>
          </p:cNvSpPr>
          <p:nvPr>
            <p:ph type="title"/>
          </p:nvPr>
        </p:nvSpPr>
        <p:spPr>
          <a:xfrm>
            <a:off x="3103108" y="525864"/>
            <a:ext cx="6188149" cy="551498"/>
          </a:xfrm>
        </p:spPr>
        <p:txBody>
          <a:bodyPr>
            <a:noAutofit/>
          </a:bodyPr>
          <a:lstStyle/>
          <a:p>
            <a:pPr algn="ctr"/>
            <a:r>
              <a:rPr lang="fr-FR" sz="1600" dirty="0">
                <a:latin typeface="Arial" panose="020B0604020202020204" pitchFamily="34" charset="0"/>
                <a:cs typeface="Arial" panose="020B0604020202020204" pitchFamily="34" charset="0"/>
              </a:rPr>
              <a:t>Alliages légers: </a:t>
            </a:r>
            <a:r>
              <a:rPr lang="fr-FR" sz="1600" dirty="0">
                <a:latin typeface="Arial" panose="020B0604020202020204" pitchFamily="34" charset="0"/>
                <a:ea typeface="Calibri" panose="020F0502020204030204" pitchFamily="34" charset="0"/>
                <a:cs typeface="Arial" panose="020B0604020202020204" pitchFamily="34" charset="0"/>
              </a:rPr>
              <a:t>Désignation Numérique</a:t>
            </a:r>
            <a:endParaRPr lang="fr-FR" sz="1600" dirty="0">
              <a:latin typeface="Arial" panose="020B0604020202020204" pitchFamily="34" charset="0"/>
              <a:cs typeface="Arial" panose="020B0604020202020204" pitchFamily="34" charset="0"/>
            </a:endParaRPr>
          </a:p>
        </p:txBody>
      </p:sp>
      <p:sp>
        <p:nvSpPr>
          <p:cNvPr id="14" name="Titre 1"/>
          <p:cNvSpPr txBox="1">
            <a:spLocks/>
          </p:cNvSpPr>
          <p:nvPr/>
        </p:nvSpPr>
        <p:spPr>
          <a:xfrm>
            <a:off x="939383" y="1279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matériaux utilisés en aéronautique </a:t>
            </a:r>
          </a:p>
        </p:txBody>
      </p:sp>
      <p:pic>
        <p:nvPicPr>
          <p:cNvPr id="11" name="Picture 10"/>
          <p:cNvPicPr/>
          <p:nvPr/>
        </p:nvPicPr>
        <p:blipFill rotWithShape="1">
          <a:blip r:embed="rId2"/>
          <a:srcRect l="24170" t="42886" r="60845" b="24188"/>
          <a:stretch/>
        </p:blipFill>
        <p:spPr bwMode="auto">
          <a:xfrm>
            <a:off x="8352693" y="1077361"/>
            <a:ext cx="3645877" cy="48017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76801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05428" y="603024"/>
            <a:ext cx="7781144" cy="639216"/>
          </a:xfrm>
        </p:spPr>
        <p:txBody>
          <a:bodyPr>
            <a:normAutofit/>
          </a:bodyPr>
          <a:lstStyle/>
          <a:p>
            <a:pPr algn="ctr"/>
            <a:r>
              <a:rPr lang="fr-FR" sz="1800" dirty="0">
                <a:latin typeface="Arial" panose="020B0604020202020204" pitchFamily="34" charset="0"/>
                <a:cs typeface="Arial" panose="020B0604020202020204" pitchFamily="34" charset="0"/>
              </a:rPr>
              <a:t>Les Alliages légers non trempant</a:t>
            </a:r>
          </a:p>
        </p:txBody>
      </p:sp>
      <p:sp>
        <p:nvSpPr>
          <p:cNvPr id="5" name="Rectangle 4"/>
          <p:cNvSpPr/>
          <p:nvPr/>
        </p:nvSpPr>
        <p:spPr>
          <a:xfrm>
            <a:off x="334109" y="1703621"/>
            <a:ext cx="11588260" cy="222240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200000"/>
              </a:lnSpc>
            </a:pPr>
            <a:r>
              <a:rPr lang="fr-FR" b="1" dirty="0">
                <a:latin typeface="Arial" panose="020B0604020202020204" pitchFamily="34" charset="0"/>
                <a:cs typeface="Arial" panose="020B0604020202020204" pitchFamily="34" charset="0"/>
              </a:rPr>
              <a:t>Egalement nommés </a:t>
            </a:r>
          </a:p>
          <a:p>
            <a:pPr marL="28575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alliages sans traitement thermique</a:t>
            </a:r>
          </a:p>
          <a:p>
            <a:pPr marL="28575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alliages sans durcissement structural. </a:t>
            </a:r>
          </a:p>
          <a:p>
            <a:pPr>
              <a:lnSpc>
                <a:spcPct val="200000"/>
              </a:lnSpc>
            </a:pPr>
            <a:r>
              <a:rPr lang="fr-FR" dirty="0">
                <a:latin typeface="Arial" panose="020B0604020202020204" pitchFamily="34" charset="0"/>
                <a:cs typeface="Arial" panose="020B0604020202020204" pitchFamily="34" charset="0"/>
              </a:rPr>
              <a:t>Ce sont des alliages sur lesquels les traitements thermiques n’améliorent pas les caractéristiques mécaniques.</a:t>
            </a:r>
          </a:p>
        </p:txBody>
      </p:sp>
      <p:sp>
        <p:nvSpPr>
          <p:cNvPr id="8" name="Titre 1"/>
          <p:cNvSpPr txBox="1">
            <a:spLocks/>
          </p:cNvSpPr>
          <p:nvPr/>
        </p:nvSpPr>
        <p:spPr>
          <a:xfrm>
            <a:off x="838200" y="176812"/>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matériaux utilisés en aéronautique </a:t>
            </a:r>
          </a:p>
        </p:txBody>
      </p:sp>
      <p:sp>
        <p:nvSpPr>
          <p:cNvPr id="4" name="TextBox 3">
            <a:extLst>
              <a:ext uri="{FF2B5EF4-FFF2-40B4-BE49-F238E27FC236}">
                <a16:creationId xmlns:a16="http://schemas.microsoft.com/office/drawing/2014/main" id="{6F553C17-E8CF-541E-B2FF-8ABB7D9FB286}"/>
              </a:ext>
            </a:extLst>
          </p:cNvPr>
          <p:cNvSpPr txBox="1"/>
          <p:nvPr/>
        </p:nvSpPr>
        <p:spPr>
          <a:xfrm>
            <a:off x="3513993" y="4690960"/>
            <a:ext cx="4645269" cy="111440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457200" indent="-457200">
              <a:lnSpc>
                <a:spcPct val="200000"/>
              </a:lnSpc>
              <a:buFont typeface="+mj-lt"/>
              <a:buAutoNum type="arabicPeriod"/>
            </a:pPr>
            <a:r>
              <a:rPr lang="fr-FR" b="1" dirty="0">
                <a:latin typeface="Arial" panose="020B0604020202020204" pitchFamily="34" charset="0"/>
                <a:cs typeface="Arial" panose="020B0604020202020204" pitchFamily="34" charset="0"/>
              </a:rPr>
              <a:t>Alliages aluminium – magnésium</a:t>
            </a:r>
          </a:p>
          <a:p>
            <a:pPr marL="457200" indent="-457200">
              <a:lnSpc>
                <a:spcPct val="200000"/>
              </a:lnSpc>
              <a:buFont typeface="+mj-lt"/>
              <a:buAutoNum type="arabicPeriod"/>
            </a:pPr>
            <a:r>
              <a:rPr lang="fr-FR" b="1" dirty="0">
                <a:latin typeface="Arial" panose="020B0604020202020204" pitchFamily="34" charset="0"/>
                <a:cs typeface="Arial" panose="020B0604020202020204" pitchFamily="34" charset="0"/>
              </a:rPr>
              <a:t>Alliages aluminium - silicium</a:t>
            </a:r>
            <a:endParaRPr lang="fr-FR"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1628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1305088" y="569323"/>
            <a:ext cx="9909544" cy="63921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800" dirty="0">
                <a:latin typeface="Arial" panose="020B0604020202020204" pitchFamily="34" charset="0"/>
                <a:cs typeface="Arial" panose="020B0604020202020204" pitchFamily="34" charset="0"/>
              </a:rPr>
              <a:t>Les Alliages légers non trempant</a:t>
            </a:r>
          </a:p>
          <a:p>
            <a:pPr algn="ctr"/>
            <a:r>
              <a:rPr lang="fr-FR" sz="1800" b="1" dirty="0">
                <a:latin typeface="Arial" panose="020B0604020202020204" pitchFamily="34" charset="0"/>
                <a:cs typeface="Arial" panose="020B0604020202020204" pitchFamily="34" charset="0"/>
              </a:rPr>
              <a:t>Alliages aluminium - magnésium</a:t>
            </a:r>
          </a:p>
        </p:txBody>
      </p:sp>
      <p:sp>
        <p:nvSpPr>
          <p:cNvPr id="10" name="ZoneTexte 9"/>
          <p:cNvSpPr txBox="1"/>
          <p:nvPr/>
        </p:nvSpPr>
        <p:spPr>
          <a:xfrm>
            <a:off x="443951" y="3249633"/>
            <a:ext cx="7530816" cy="13665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lnSpc>
                <a:spcPct val="115000"/>
              </a:lnSpc>
            </a:pPr>
            <a:r>
              <a:rPr lang="fr-FR" dirty="0"/>
              <a:t>Caractéristiques</a:t>
            </a:r>
          </a:p>
          <a:p>
            <a:pPr marL="342900" lvl="0" indent="-342900">
              <a:lnSpc>
                <a:spcPct val="115000"/>
              </a:lnSpc>
              <a:buFont typeface="Times New Roman" panose="02020603050405020304" pitchFamily="18" charset="0"/>
              <a:buChar char="-"/>
            </a:pPr>
            <a:r>
              <a:rPr lang="fr-FR" dirty="0"/>
              <a:t>facilités de </a:t>
            </a:r>
            <a:r>
              <a:rPr lang="fr-FR" dirty="0" err="1"/>
              <a:t>chaudronnage</a:t>
            </a:r>
            <a:r>
              <a:rPr lang="fr-FR" dirty="0"/>
              <a:t> (malléables) ;</a:t>
            </a:r>
          </a:p>
          <a:p>
            <a:pPr marL="342900" lvl="0" indent="-342900">
              <a:lnSpc>
                <a:spcPct val="115000"/>
              </a:lnSpc>
              <a:buFont typeface="Times New Roman" panose="02020603050405020304" pitchFamily="18" charset="0"/>
              <a:buChar char="-"/>
            </a:pPr>
            <a:r>
              <a:rPr lang="fr-FR" dirty="0"/>
              <a:t>se soudent bien;</a:t>
            </a:r>
          </a:p>
          <a:p>
            <a:pPr marL="342900" lvl="0" indent="-342900">
              <a:lnSpc>
                <a:spcPct val="115000"/>
              </a:lnSpc>
              <a:buFont typeface="Times New Roman" panose="02020603050405020304" pitchFamily="18" charset="0"/>
              <a:buChar char="-"/>
            </a:pPr>
            <a:r>
              <a:rPr lang="fr-FR" dirty="0"/>
              <a:t>excellente tenue à la corrosion chimique.</a:t>
            </a:r>
          </a:p>
        </p:txBody>
      </p:sp>
      <p:sp>
        <p:nvSpPr>
          <p:cNvPr id="11" name="ZoneTexte 10"/>
          <p:cNvSpPr txBox="1"/>
          <p:nvPr/>
        </p:nvSpPr>
        <p:spPr>
          <a:xfrm>
            <a:off x="443951" y="5058130"/>
            <a:ext cx="7530816" cy="134780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lgn="just">
              <a:lnSpc>
                <a:spcPct val="115000"/>
              </a:lnSpc>
              <a:spcAft>
                <a:spcPts val="0"/>
              </a:spcAft>
            </a:pPr>
            <a:r>
              <a:rPr lang="fr-FR" dirty="0"/>
              <a:t>Application</a:t>
            </a:r>
          </a:p>
          <a:p>
            <a:pPr marL="342900" lvl="0" indent="-342900" algn="just">
              <a:lnSpc>
                <a:spcPct val="115000"/>
              </a:lnSpc>
              <a:spcAft>
                <a:spcPts val="0"/>
              </a:spcAft>
              <a:buFont typeface="Times New Roman" panose="02020603050405020304" pitchFamily="18" charset="0"/>
              <a:buChar char="-"/>
            </a:pPr>
            <a:r>
              <a:rPr lang="fr-FR" dirty="0"/>
              <a:t>tuyauteries, raccords hydrauliques eau et carburants B.P. et M.P. </a:t>
            </a:r>
          </a:p>
          <a:p>
            <a:pPr marL="342900" lvl="0" indent="-342900" algn="just">
              <a:lnSpc>
                <a:spcPct val="115000"/>
              </a:lnSpc>
              <a:spcAft>
                <a:spcPts val="0"/>
              </a:spcAft>
              <a:buFont typeface="Times New Roman" panose="02020603050405020304" pitchFamily="18" charset="0"/>
              <a:buChar char="-"/>
            </a:pPr>
            <a:r>
              <a:rPr lang="fr-FR" dirty="0"/>
              <a:t>tuyauteries conditionnement d’air ;</a:t>
            </a:r>
          </a:p>
          <a:p>
            <a:pPr marL="342900" lvl="0" indent="-342900" algn="just">
              <a:lnSpc>
                <a:spcPct val="115000"/>
              </a:lnSpc>
              <a:spcAft>
                <a:spcPts val="0"/>
              </a:spcAft>
              <a:buFont typeface="Times New Roman" panose="02020603050405020304" pitchFamily="18" charset="0"/>
              <a:buChar char="-"/>
            </a:pPr>
            <a:r>
              <a:rPr lang="fr-FR" dirty="0"/>
              <a:t>tôles et carénages emboutis.</a:t>
            </a:r>
          </a:p>
        </p:txBody>
      </p:sp>
      <p:sp>
        <p:nvSpPr>
          <p:cNvPr id="12" name="Rectangle 11"/>
          <p:cNvSpPr/>
          <p:nvPr/>
        </p:nvSpPr>
        <p:spPr>
          <a:xfrm>
            <a:off x="443951" y="1660771"/>
            <a:ext cx="7530816" cy="12612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Dosage de G entre 3 et 5 %. </a:t>
            </a:r>
          </a:p>
          <a:p>
            <a:pPr>
              <a:lnSpc>
                <a:spcPct val="80000"/>
              </a:lnSpc>
              <a:buFontTx/>
              <a:buNone/>
            </a:pPr>
            <a:endParaRPr lang="fr-FR" altLang="fr-FR" sz="1800" b="1" dirty="0"/>
          </a:p>
          <a:p>
            <a:pPr>
              <a:lnSpc>
                <a:spcPct val="80000"/>
              </a:lnSpc>
              <a:buFontTx/>
              <a:buNone/>
            </a:pPr>
            <a:r>
              <a:rPr lang="fr-FR" altLang="fr-FR" sz="1800" b="1" dirty="0"/>
              <a:t>Exemples : </a:t>
            </a:r>
            <a:r>
              <a:rPr lang="fr-FR" dirty="0"/>
              <a:t>de </a:t>
            </a:r>
            <a:r>
              <a:rPr lang="fr-FR" b="1" dirty="0" err="1"/>
              <a:t>Duralinox</a:t>
            </a:r>
            <a:r>
              <a:rPr lang="fr-FR" b="1" dirty="0"/>
              <a:t> ou Alumag</a:t>
            </a:r>
            <a:endParaRPr lang="fr-FR" altLang="fr-FR" sz="1800" b="1" dirty="0"/>
          </a:p>
          <a:p>
            <a:pPr>
              <a:lnSpc>
                <a:spcPct val="80000"/>
              </a:lnSpc>
              <a:buFontTx/>
              <a:buNone/>
            </a:pPr>
            <a:r>
              <a:rPr lang="fr-FR" altLang="fr-FR" sz="1800" b="1" dirty="0"/>
              <a:t>AG3	   (5052)	      série 5000</a:t>
            </a:r>
          </a:p>
          <a:p>
            <a:pPr>
              <a:lnSpc>
                <a:spcPct val="80000"/>
              </a:lnSpc>
              <a:buFontTx/>
              <a:buNone/>
            </a:pPr>
            <a:r>
              <a:rPr lang="fr-FR" altLang="fr-FR" sz="1800" b="1" dirty="0"/>
              <a:t>                    AG5M       (5056)</a:t>
            </a:r>
          </a:p>
        </p:txBody>
      </p:sp>
      <p:pic>
        <p:nvPicPr>
          <p:cNvPr id="5122" name="Picture 2" descr="http://fr.wfmagnesium.com/Content/upload/2017272090/2017081416083193962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004" y="1437210"/>
            <a:ext cx="2372390" cy="1539663"/>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3004" y="3153908"/>
            <a:ext cx="2372390" cy="1599619"/>
          </a:xfrm>
          <a:prstGeom prst="rect">
            <a:avLst/>
          </a:prstGeom>
        </p:spPr>
      </p:pic>
      <p:pic>
        <p:nvPicPr>
          <p:cNvPr id="17" name="Imag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4818" y="4910840"/>
            <a:ext cx="2372390" cy="1495095"/>
          </a:xfrm>
          <a:prstGeom prst="rect">
            <a:avLst/>
          </a:prstGeom>
        </p:spPr>
      </p:pic>
      <p:sp>
        <p:nvSpPr>
          <p:cNvPr id="13" name="Titre 1"/>
          <p:cNvSpPr txBox="1">
            <a:spLocks/>
          </p:cNvSpPr>
          <p:nvPr/>
        </p:nvSpPr>
        <p:spPr>
          <a:xfrm>
            <a:off x="1002060" y="0"/>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matériaux utilisés en aéronautique </a:t>
            </a:r>
          </a:p>
        </p:txBody>
      </p:sp>
    </p:spTree>
    <p:extLst>
      <p:ext uri="{BB962C8B-B14F-4D97-AF65-F5344CB8AC3E}">
        <p14:creationId xmlns:p14="http://schemas.microsoft.com/office/powerpoint/2010/main" val="1330800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85900" y="613983"/>
            <a:ext cx="9078686" cy="504305"/>
          </a:xfrm>
        </p:spPr>
        <p:txBody>
          <a:bodyPr>
            <a:noAutofit/>
          </a:bodyPr>
          <a:lstStyle/>
          <a:p>
            <a:pPr lvl="2" algn="ctr"/>
            <a:r>
              <a:rPr lang="fr-FR" dirty="0">
                <a:latin typeface="Arial" panose="020B0604020202020204" pitchFamily="34" charset="0"/>
                <a:cs typeface="Arial" panose="020B0604020202020204" pitchFamily="34" charset="0"/>
              </a:rPr>
              <a:t>Les Alliages légers non trempant</a:t>
            </a:r>
            <a:br>
              <a:rPr lang="fr-FR" dirty="0">
                <a:latin typeface="Arial" panose="020B0604020202020204" pitchFamily="34" charset="0"/>
                <a:cs typeface="Arial" panose="020B0604020202020204" pitchFamily="34" charset="0"/>
              </a:rPr>
            </a:br>
            <a:r>
              <a:rPr lang="fr-FR" b="1" kern="1200" dirty="0">
                <a:solidFill>
                  <a:schemeClr val="tx1"/>
                </a:solidFill>
                <a:latin typeface="Arial" panose="020B0604020202020204" pitchFamily="34" charset="0"/>
                <a:cs typeface="Arial" panose="020B0604020202020204" pitchFamily="34" charset="0"/>
              </a:rPr>
              <a:t>Alliages aluminium - silicium</a:t>
            </a:r>
          </a:p>
        </p:txBody>
      </p:sp>
      <p:sp>
        <p:nvSpPr>
          <p:cNvPr id="10" name="ZoneTexte 9"/>
          <p:cNvSpPr txBox="1"/>
          <p:nvPr/>
        </p:nvSpPr>
        <p:spPr>
          <a:xfrm>
            <a:off x="443951" y="3234467"/>
            <a:ext cx="7530816" cy="15188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lnSpc>
                <a:spcPct val="115000"/>
              </a:lnSpc>
            </a:pPr>
            <a:r>
              <a:rPr lang="fr-FR" dirty="0"/>
              <a:t>Caractéristiques</a:t>
            </a:r>
          </a:p>
          <a:p>
            <a:pPr marL="285750" lvl="0" indent="-285750">
              <a:buFont typeface="Arial" panose="020B0604020202020204" pitchFamily="34" charset="0"/>
              <a:buChar char="•"/>
            </a:pPr>
            <a:r>
              <a:rPr lang="fr-FR" dirty="0"/>
              <a:t>bonne coulabilité (fonderie) ;</a:t>
            </a:r>
          </a:p>
          <a:p>
            <a:pPr marL="285750" lvl="0" indent="-285750">
              <a:buFont typeface="Arial" panose="020B0604020202020204" pitchFamily="34" charset="0"/>
              <a:buChar char="•"/>
            </a:pPr>
            <a:r>
              <a:rPr lang="fr-FR" dirty="0"/>
              <a:t>bonne résistance à la corrosion ;</a:t>
            </a:r>
          </a:p>
          <a:p>
            <a:pPr marL="285750" lvl="0" indent="-285750">
              <a:buFont typeface="Arial" panose="020B0604020202020204" pitchFamily="34" charset="0"/>
              <a:buChar char="•"/>
            </a:pPr>
            <a:r>
              <a:rPr lang="fr-FR" dirty="0"/>
              <a:t>faible coefficient de dilatation (jeux) ;</a:t>
            </a:r>
          </a:p>
          <a:p>
            <a:pPr marL="285750" lvl="0" indent="-285750">
              <a:buFont typeface="Arial" panose="020B0604020202020204" pitchFamily="34" charset="0"/>
              <a:buChar char="•"/>
            </a:pPr>
            <a:r>
              <a:rPr lang="fr-FR" dirty="0"/>
              <a:t>bonnes caractéristiques de frottement (usure).</a:t>
            </a:r>
          </a:p>
        </p:txBody>
      </p:sp>
      <p:sp>
        <p:nvSpPr>
          <p:cNvPr id="11" name="ZoneTexte 10"/>
          <p:cNvSpPr txBox="1"/>
          <p:nvPr/>
        </p:nvSpPr>
        <p:spPr>
          <a:xfrm>
            <a:off x="443951" y="4971846"/>
            <a:ext cx="7530816" cy="96488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lvl="0" algn="just">
              <a:lnSpc>
                <a:spcPct val="115000"/>
              </a:lnSpc>
              <a:spcAft>
                <a:spcPts val="0"/>
              </a:spcAft>
            </a:pPr>
            <a:r>
              <a:rPr lang="fr-FR" dirty="0"/>
              <a:t>Application</a:t>
            </a:r>
          </a:p>
          <a:p>
            <a:pPr marL="285750" lvl="0" indent="-285750">
              <a:buFont typeface="Arial" panose="020B0604020202020204" pitchFamily="34" charset="0"/>
              <a:buChar char="•"/>
            </a:pPr>
            <a:r>
              <a:rPr lang="fr-FR" dirty="0"/>
              <a:t>carters GMP et GTR ;</a:t>
            </a:r>
          </a:p>
          <a:p>
            <a:pPr marL="285750" lvl="0" indent="-285750">
              <a:buFont typeface="Arial" panose="020B0604020202020204" pitchFamily="34" charset="0"/>
              <a:buChar char="•"/>
            </a:pPr>
            <a:r>
              <a:rPr lang="fr-FR" dirty="0"/>
              <a:t>pistons.</a:t>
            </a:r>
          </a:p>
        </p:txBody>
      </p:sp>
      <p:sp>
        <p:nvSpPr>
          <p:cNvPr id="12" name="Rectangle 11"/>
          <p:cNvSpPr/>
          <p:nvPr/>
        </p:nvSpPr>
        <p:spPr>
          <a:xfrm>
            <a:off x="443951" y="1403714"/>
            <a:ext cx="7530816"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Dosage de S entre 7 et 22 % suivant les caractéristiques recherchées. Exemples: </a:t>
            </a:r>
            <a:r>
              <a:rPr lang="fr-FR" b="1" dirty="0"/>
              <a:t>Alpax</a:t>
            </a:r>
          </a:p>
          <a:p>
            <a:pPr>
              <a:lnSpc>
                <a:spcPct val="150000"/>
              </a:lnSpc>
            </a:pPr>
            <a:r>
              <a:rPr lang="fr-FR" dirty="0"/>
              <a:t>série 4000: </a:t>
            </a:r>
          </a:p>
          <a:p>
            <a:pPr>
              <a:lnSpc>
                <a:spcPct val="150000"/>
              </a:lnSpc>
            </a:pPr>
            <a:r>
              <a:rPr lang="fr-FR" dirty="0"/>
              <a:t>AS13, AS22. </a:t>
            </a:r>
          </a:p>
        </p:txBody>
      </p:sp>
      <p:pic>
        <p:nvPicPr>
          <p:cNvPr id="8194" name="Picture 2" descr="Moteu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156" y="1328920"/>
            <a:ext cx="3128465" cy="234333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cevez des devis pour le remplacement des pistons moteu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9156" y="3719640"/>
            <a:ext cx="3128465" cy="2346349"/>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p:cNvSpPr txBox="1">
            <a:spLocks/>
          </p:cNvSpPr>
          <p:nvPr/>
        </p:nvSpPr>
        <p:spPr>
          <a:xfrm>
            <a:off x="925018" y="146062"/>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Les matériaux utilisés en aéronautique </a:t>
            </a:r>
          </a:p>
        </p:txBody>
      </p:sp>
    </p:spTree>
    <p:extLst>
      <p:ext uri="{BB962C8B-B14F-4D97-AF65-F5344CB8AC3E}">
        <p14:creationId xmlns:p14="http://schemas.microsoft.com/office/powerpoint/2010/main" val="3281529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77997" y="673690"/>
            <a:ext cx="7180289" cy="474324"/>
          </a:xfrm>
        </p:spPr>
        <p:txBody>
          <a:bodyPr>
            <a:noAutofit/>
          </a:bodyPr>
          <a:lstStyle/>
          <a:p>
            <a:pPr lvl="1" algn="ctr"/>
            <a:r>
              <a:rPr lang="fr-FR" kern="1200" dirty="0">
                <a:solidFill>
                  <a:schemeClr val="tx1"/>
                </a:solidFill>
                <a:latin typeface="Arial" panose="020B0604020202020204" pitchFamily="34" charset="0"/>
                <a:cs typeface="Arial" panose="020B0604020202020204" pitchFamily="34" charset="0"/>
              </a:rPr>
              <a:t>Les Alliages Légers Trempant</a:t>
            </a:r>
            <a:endParaRPr lang="fr-FR" dirty="0">
              <a:latin typeface="Arial" panose="020B0604020202020204" pitchFamily="34" charset="0"/>
              <a:cs typeface="Arial" panose="020B0604020202020204" pitchFamily="34" charset="0"/>
            </a:endParaRPr>
          </a:p>
        </p:txBody>
      </p:sp>
      <p:sp>
        <p:nvSpPr>
          <p:cNvPr id="4" name="Rectangle 3"/>
          <p:cNvSpPr/>
          <p:nvPr/>
        </p:nvSpPr>
        <p:spPr>
          <a:xfrm>
            <a:off x="304800" y="1411612"/>
            <a:ext cx="11321142" cy="10224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gn="just">
              <a:lnSpc>
                <a:spcPct val="115000"/>
              </a:lnSpc>
              <a:spcAft>
                <a:spcPts val="0"/>
              </a:spcAft>
              <a:buFont typeface="Arial" panose="020B0604020202020204" pitchFamily="34" charset="0"/>
              <a:buChar char="•"/>
            </a:pPr>
            <a:r>
              <a:rPr lang="fr-FR" dirty="0">
                <a:ea typeface="Calibri" panose="020F0502020204030204" pitchFamily="34" charset="0"/>
                <a:cs typeface="Arial" panose="020B0604020202020204" pitchFamily="34" charset="0"/>
              </a:rPr>
              <a:t>Egalement nommés à traitement thermique, ou encore, à durcissement structural. </a:t>
            </a:r>
          </a:p>
          <a:p>
            <a:pPr marL="342900" indent="-342900" algn="just">
              <a:lnSpc>
                <a:spcPct val="115000"/>
              </a:lnSpc>
              <a:spcAft>
                <a:spcPts val="0"/>
              </a:spcAft>
              <a:buFont typeface="Arial" panose="020B0604020202020204" pitchFamily="34" charset="0"/>
              <a:buChar char="•"/>
            </a:pPr>
            <a:r>
              <a:rPr lang="fr-FR" dirty="0">
                <a:ea typeface="Calibri" panose="020F0502020204030204" pitchFamily="34" charset="0"/>
                <a:cs typeface="Arial" panose="020B0604020202020204" pitchFamily="34" charset="0"/>
              </a:rPr>
              <a:t>Ce sont les alliages sur lesquels les traitements thermiques, notamment la trempe, leur confère les caractéristiques mécaniques maximales.</a:t>
            </a:r>
          </a:p>
        </p:txBody>
      </p:sp>
      <p:sp>
        <p:nvSpPr>
          <p:cNvPr id="5" name="Rectangle 4"/>
          <p:cNvSpPr/>
          <p:nvPr/>
        </p:nvSpPr>
        <p:spPr>
          <a:xfrm>
            <a:off x="3750166" y="3130103"/>
            <a:ext cx="4193649" cy="1697068"/>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342900" indent="-342900">
              <a:lnSpc>
                <a:spcPct val="150000"/>
              </a:lnSpc>
              <a:buFont typeface="+mj-lt"/>
              <a:buAutoNum type="arabicPeriod"/>
            </a:pPr>
            <a:r>
              <a:rPr lang="fr-FR" sz="2400" b="1" dirty="0"/>
              <a:t>Alliages Aluminium – Cuivre</a:t>
            </a:r>
          </a:p>
          <a:p>
            <a:pPr marL="342900" indent="-342900">
              <a:lnSpc>
                <a:spcPct val="150000"/>
              </a:lnSpc>
              <a:buFont typeface="+mj-lt"/>
              <a:buAutoNum type="arabicPeriod"/>
            </a:pPr>
            <a:r>
              <a:rPr lang="fr-FR" sz="2400" b="1" dirty="0"/>
              <a:t>Alliages Aluminium – Zinc</a:t>
            </a:r>
          </a:p>
          <a:p>
            <a:pPr marL="342900" indent="-342900">
              <a:lnSpc>
                <a:spcPct val="150000"/>
              </a:lnSpc>
              <a:buFont typeface="+mj-lt"/>
              <a:buAutoNum type="arabicPeriod"/>
            </a:pPr>
            <a:r>
              <a:rPr lang="fr-FR" sz="2400" b="1" dirty="0"/>
              <a:t>Alliages Aluminium - Lithium</a:t>
            </a:r>
            <a:endParaRPr lang="fr-FR" sz="2400" dirty="0"/>
          </a:p>
        </p:txBody>
      </p:sp>
      <p:sp>
        <p:nvSpPr>
          <p:cNvPr id="6" name="Titre 1"/>
          <p:cNvSpPr txBox="1">
            <a:spLocks/>
          </p:cNvSpPr>
          <p:nvPr/>
        </p:nvSpPr>
        <p:spPr>
          <a:xfrm>
            <a:off x="1110342" y="144534"/>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Les matériaux utilisés en aéronautique </a:t>
            </a:r>
          </a:p>
        </p:txBody>
      </p:sp>
    </p:spTree>
    <p:extLst>
      <p:ext uri="{BB962C8B-B14F-4D97-AF65-F5344CB8AC3E}">
        <p14:creationId xmlns:p14="http://schemas.microsoft.com/office/powerpoint/2010/main" val="30401939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83427" y="596706"/>
            <a:ext cx="4335864" cy="692869"/>
          </a:xfrm>
        </p:spPr>
        <p:txBody>
          <a:bodyPr>
            <a:noAutofit/>
          </a:bodyPr>
          <a:lstStyle/>
          <a:p>
            <a:pPr algn="ctr">
              <a:lnSpc>
                <a:spcPct val="100000"/>
              </a:lnSpc>
            </a:pPr>
            <a:r>
              <a:rPr lang="fr-FR" sz="1800" dirty="0">
                <a:latin typeface="Arial" panose="020B0604020202020204" pitchFamily="34" charset="0"/>
                <a:cs typeface="Arial" panose="020B0604020202020204" pitchFamily="34" charset="0"/>
              </a:rPr>
              <a:t>Les Alliages Légers Trempant</a:t>
            </a:r>
            <a:br>
              <a:rPr lang="fr-FR" sz="1800" b="1" kern="0" dirty="0">
                <a:solidFill>
                  <a:sysClr val="windowText" lastClr="000000"/>
                </a:solidFill>
                <a:latin typeface="Arial" panose="020B0604020202020204" pitchFamily="34" charset="0"/>
                <a:cs typeface="Arial" panose="020B0604020202020204" pitchFamily="34" charset="0"/>
              </a:rPr>
            </a:br>
            <a:r>
              <a:rPr lang="fr-FR" sz="1800" b="1" dirty="0">
                <a:latin typeface="Arial" panose="020B0604020202020204" pitchFamily="34" charset="0"/>
                <a:cs typeface="Arial" panose="020B0604020202020204" pitchFamily="34" charset="0"/>
              </a:rPr>
              <a:t>Alliages Aluminium - Cuivre</a:t>
            </a:r>
          </a:p>
        </p:txBody>
      </p:sp>
      <p:sp>
        <p:nvSpPr>
          <p:cNvPr id="5" name="Rectangle 4"/>
          <p:cNvSpPr/>
          <p:nvPr/>
        </p:nvSpPr>
        <p:spPr>
          <a:xfrm>
            <a:off x="724526" y="1866463"/>
            <a:ext cx="8299554" cy="2345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sz="2000" dirty="0">
                <a:latin typeface="Times New Roman" panose="02020603050405020304" pitchFamily="18" charset="0"/>
                <a:ea typeface="Calibri" panose="020F0502020204030204" pitchFamily="34" charset="0"/>
                <a:cs typeface="Arial" panose="020B0604020202020204" pitchFamily="34" charset="0"/>
              </a:rPr>
              <a:t>Dosage de U entre 2 et 6 %. </a:t>
            </a:r>
          </a:p>
          <a:p>
            <a:pPr algn="just">
              <a:lnSpc>
                <a:spcPct val="150000"/>
              </a:lnSpc>
              <a:spcAft>
                <a:spcPts val="0"/>
              </a:spcAft>
            </a:pPr>
            <a:r>
              <a:rPr lang="fr-FR" sz="2000" dirty="0">
                <a:latin typeface="Times New Roman" panose="02020603050405020304" pitchFamily="18" charset="0"/>
                <a:ea typeface="Calibri" panose="020F0502020204030204" pitchFamily="34" charset="0"/>
                <a:cs typeface="Arial" panose="020B0604020202020204" pitchFamily="34" charset="0"/>
              </a:rPr>
              <a:t>Exemples : </a:t>
            </a:r>
            <a:r>
              <a:rPr lang="fr-FR" sz="2000" b="1" dirty="0">
                <a:solidFill>
                  <a:schemeClr val="tx1"/>
                </a:solidFill>
                <a:latin typeface="Times New Roman" panose="02020603050405020304" pitchFamily="18" charset="0"/>
                <a:ea typeface="Calibri" panose="020F0502020204030204" pitchFamily="34" charset="0"/>
                <a:cs typeface="Arial" panose="020B0604020202020204" pitchFamily="34" charset="0"/>
              </a:rPr>
              <a:t>Duralumin, Dural, Dural FR</a:t>
            </a:r>
            <a:endParaRPr lang="fr-FR" sz="2000" b="1" dirty="0">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pPr>
            <a:r>
              <a:rPr lang="fr-FR" sz="2000" dirty="0">
                <a:latin typeface="Times New Roman" panose="02020603050405020304" pitchFamily="18" charset="0"/>
                <a:ea typeface="Calibri" panose="020F0502020204030204" pitchFamily="34" charset="0"/>
                <a:cs typeface="Arial" panose="020B0604020202020204" pitchFamily="34" charset="0"/>
              </a:rPr>
              <a:t>série 2000</a:t>
            </a:r>
          </a:p>
          <a:p>
            <a:pPr algn="just">
              <a:lnSpc>
                <a:spcPct val="150000"/>
              </a:lnSpc>
            </a:pPr>
            <a:r>
              <a:rPr lang="fr-FR" sz="2000" dirty="0">
                <a:latin typeface="Times New Roman" panose="02020603050405020304" pitchFamily="18" charset="0"/>
                <a:ea typeface="Calibri" panose="020F0502020204030204" pitchFamily="34" charset="0"/>
                <a:cs typeface="Arial" panose="020B0604020202020204" pitchFamily="34" charset="0"/>
              </a:rPr>
              <a:t>AU4G (2017) AU4G1 (2024) </a:t>
            </a:r>
          </a:p>
          <a:p>
            <a:pPr algn="just">
              <a:lnSpc>
                <a:spcPct val="150000"/>
              </a:lnSpc>
              <a:spcAft>
                <a:spcPts val="0"/>
              </a:spcAft>
            </a:pPr>
            <a:r>
              <a:rPr lang="fr-FR" sz="2000" dirty="0">
                <a:latin typeface="Times New Roman" panose="02020603050405020304" pitchFamily="18" charset="0"/>
                <a:ea typeface="Calibri" panose="020F0502020204030204" pitchFamily="34" charset="0"/>
                <a:cs typeface="Arial" panose="020B0604020202020204" pitchFamily="34" charset="0"/>
              </a:rPr>
              <a:t>Ce sont des alliages fortement utilisés dans l’aéronautique.</a:t>
            </a:r>
          </a:p>
        </p:txBody>
      </p:sp>
      <p:sp>
        <p:nvSpPr>
          <p:cNvPr id="6" name="Rectangle 5"/>
          <p:cNvSpPr/>
          <p:nvPr/>
        </p:nvSpPr>
        <p:spPr>
          <a:xfrm>
            <a:off x="724526" y="4447884"/>
            <a:ext cx="8299554" cy="20928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sz="2000" b="1" dirty="0">
                <a:latin typeface="Times New Roman" panose="02020603050405020304" pitchFamily="18" charset="0"/>
                <a:ea typeface="Calibri" panose="020F0502020204030204" pitchFamily="34" charset="0"/>
                <a:cs typeface="Arial" panose="020B0604020202020204" pitchFamily="34" charset="0"/>
              </a:rPr>
              <a:t>AU4G (2017)</a:t>
            </a:r>
            <a:endParaRPr lang="fr-FR" sz="2000" dirty="0">
              <a:latin typeface="Times New Roman" panose="02020603050405020304" pitchFamily="18" charset="0"/>
              <a:ea typeface="Calibri" panose="020F0502020204030204" pitchFamily="34" charset="0"/>
              <a:cs typeface="Arial" panose="020B0604020202020204" pitchFamily="34" charset="0"/>
            </a:endParaRPr>
          </a:p>
          <a:p>
            <a:pPr marL="342900" indent="-342900" algn="just">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Bonnes caractéristiques mécaniques</a:t>
            </a:r>
          </a:p>
          <a:p>
            <a:pPr marL="342900" indent="-342900" algn="just">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Mais sensibilité à la corrosion, </a:t>
            </a:r>
          </a:p>
          <a:p>
            <a:pPr marL="342900" indent="-342900" algn="just">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Les tôles fabriquées avec cet alliage seront protégées par un placage d’aluminium pur</a:t>
            </a:r>
          </a:p>
          <a:p>
            <a:pPr marL="342900" indent="-342900" algn="just">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a:t>
            </a:r>
            <a:r>
              <a:rPr lang="fr-FR" sz="2000" dirty="0" err="1">
                <a:latin typeface="Times New Roman" panose="02020603050405020304" pitchFamily="18" charset="0"/>
                <a:ea typeface="Calibri" panose="020F0502020204030204" pitchFamily="34" charset="0"/>
                <a:cs typeface="Arial" panose="020B0604020202020204" pitchFamily="34" charset="0"/>
              </a:rPr>
              <a:t>Alclad</a:t>
            </a:r>
            <a:r>
              <a:rPr lang="fr-FR" sz="2000" dirty="0">
                <a:latin typeface="Times New Roman" panose="02020603050405020304" pitchFamily="18" charset="0"/>
                <a:ea typeface="Calibri" panose="020F0502020204030204" pitchFamily="34" charset="0"/>
                <a:cs typeface="Arial" panose="020B0604020202020204" pitchFamily="34" charset="0"/>
              </a:rPr>
              <a:t> ou </a:t>
            </a:r>
            <a:r>
              <a:rPr lang="fr-FR" sz="2000" dirty="0" err="1">
                <a:latin typeface="Times New Roman" panose="02020603050405020304" pitchFamily="18" charset="0"/>
                <a:ea typeface="Calibri" panose="020F0502020204030204" pitchFamily="34" charset="0"/>
                <a:cs typeface="Arial" panose="020B0604020202020204" pitchFamily="34" charset="0"/>
              </a:rPr>
              <a:t>Vedal</a:t>
            </a:r>
            <a:r>
              <a:rPr lang="fr-FR" sz="2000" dirty="0">
                <a:latin typeface="Times New Roman" panose="02020603050405020304" pitchFamily="18" charset="0"/>
                <a:ea typeface="Calibri" panose="020F0502020204030204" pitchFamily="34" charset="0"/>
                <a:cs typeface="Arial" panose="020B0604020202020204" pitchFamily="34" charset="0"/>
              </a:rPr>
              <a:t> utilisé pour la fabrication de rivets, tôles, etc...)</a:t>
            </a:r>
          </a:p>
        </p:txBody>
      </p:sp>
      <p:pic>
        <p:nvPicPr>
          <p:cNvPr id="10242" name="Picture 2" descr="Défense - Support inférieur en alliage d'aluminium AU4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9575" y="1314192"/>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hine Alclad 1050 H24 Al. Plaque en aluminium à carreaux pour les étapes du  véhicule – Acheter Plaque en aluminium à damiers sur fr.made-in-china.com"/>
          <p:cNvPicPr>
            <a:picLocks noChangeAspect="1" noChangeArrowheads="1"/>
          </p:cNvPicPr>
          <p:nvPr/>
        </p:nvPicPr>
        <p:blipFill rotWithShape="1">
          <a:blip r:embed="rId4">
            <a:extLst>
              <a:ext uri="{28A0092B-C50C-407E-A947-70E740481C1C}">
                <a14:useLocalDpi xmlns:a14="http://schemas.microsoft.com/office/drawing/2010/main" val="0"/>
              </a:ext>
            </a:extLst>
          </a:blip>
          <a:srcRect l="19133"/>
          <a:stretch/>
        </p:blipFill>
        <p:spPr bwMode="auto">
          <a:xfrm>
            <a:off x="9557657" y="3668296"/>
            <a:ext cx="2351768" cy="2332380"/>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p:cNvSpPr txBox="1">
            <a:spLocks/>
          </p:cNvSpPr>
          <p:nvPr/>
        </p:nvSpPr>
        <p:spPr>
          <a:xfrm>
            <a:off x="2479431" y="141642"/>
            <a:ext cx="6957646"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matériaux utilisés en aéronautique </a:t>
            </a:r>
          </a:p>
        </p:txBody>
      </p:sp>
    </p:spTree>
    <p:extLst>
      <p:ext uri="{BB962C8B-B14F-4D97-AF65-F5344CB8AC3E}">
        <p14:creationId xmlns:p14="http://schemas.microsoft.com/office/powerpoint/2010/main" val="1675831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0364" y="1466006"/>
            <a:ext cx="8406984" cy="332398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sz="2000" b="1" dirty="0">
                <a:latin typeface="Times New Roman" panose="02020603050405020304" pitchFamily="18" charset="0"/>
                <a:ea typeface="Calibri" panose="020F0502020204030204" pitchFamily="34" charset="0"/>
                <a:cs typeface="Arial" panose="020B0604020202020204" pitchFamily="34" charset="0"/>
              </a:rPr>
              <a:t>AU4G1 (2024)</a:t>
            </a:r>
            <a:endParaRPr lang="fr-FR" sz="2000" dirty="0">
              <a:latin typeface="Times New Roman" panose="02020603050405020304" pitchFamily="18" charset="0"/>
              <a:ea typeface="Calibri" panose="020F0502020204030204" pitchFamily="34" charset="0"/>
              <a:cs typeface="Arial" panose="020B0604020202020204" pitchFamily="34" charset="0"/>
            </a:endParaRPr>
          </a:p>
          <a:p>
            <a:pPr marL="342900" indent="-342900" algn="just">
              <a:lnSpc>
                <a:spcPct val="150000"/>
              </a:lnSpc>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Caractéristiques mécaniques supérieures au 2017, </a:t>
            </a:r>
          </a:p>
          <a:p>
            <a:pPr marL="342900" indent="-342900" algn="just">
              <a:lnSpc>
                <a:spcPct val="150000"/>
              </a:lnSpc>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Il est aussi très sensible aux phénomènes de fluage (augmentation de la température sous contraintes et dans le temps). </a:t>
            </a:r>
          </a:p>
          <a:p>
            <a:pPr marL="342900" indent="-342900" algn="just">
              <a:lnSpc>
                <a:spcPct val="150000"/>
              </a:lnSpc>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Il présente une bonne résistance à la traction. </a:t>
            </a:r>
          </a:p>
          <a:p>
            <a:pPr marL="342900" indent="-342900" algn="just">
              <a:lnSpc>
                <a:spcPct val="150000"/>
              </a:lnSpc>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Il utilisé pour la fabrication : de tôles, de revêtements intégraux intrados voilure, longerons (semelles), etc...</a:t>
            </a:r>
          </a:p>
        </p:txBody>
      </p:sp>
      <p:pic>
        <p:nvPicPr>
          <p:cNvPr id="12290" name="Picture 2" descr="Chine Les profils d'aile Aliuminium ovale personnalisée pour un usage  industriel – Acheter Les profils d'aile Aliuminium sur fr.made-in-china.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5771" y="1300944"/>
            <a:ext cx="2787789" cy="2288721"/>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images.theconversation.com/files/240020/original/file-20181010-72106-17n7659.jpg?ixlib=rb-1.1.0&amp;q=45&amp;auto=format&amp;w=926&amp;fit=cli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5771" y="3958687"/>
            <a:ext cx="2827406" cy="2158115"/>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p:cNvSpPr>
            <a:spLocks noGrp="1"/>
          </p:cNvSpPr>
          <p:nvPr>
            <p:ph type="title"/>
          </p:nvPr>
        </p:nvSpPr>
        <p:spPr>
          <a:xfrm>
            <a:off x="3823397" y="700648"/>
            <a:ext cx="4734450" cy="578917"/>
          </a:xfrm>
        </p:spPr>
        <p:txBody>
          <a:bodyPr>
            <a:noAutofit/>
          </a:bodyPr>
          <a:lstStyle/>
          <a:p>
            <a:pPr algn="ctr"/>
            <a:r>
              <a:rPr lang="fr-FR" sz="1800" dirty="0">
                <a:latin typeface="Arial" panose="020B0604020202020204" pitchFamily="34" charset="0"/>
                <a:cs typeface="Arial" panose="020B0604020202020204" pitchFamily="34" charset="0"/>
              </a:rPr>
              <a:t>Les Alliages Légers Trempant</a:t>
            </a:r>
            <a:r>
              <a:rPr lang="fr-FR" sz="1800" kern="0" dirty="0">
                <a:solidFill>
                  <a:sysClr val="windowText" lastClr="000000"/>
                </a:solidFill>
                <a:latin typeface="Arial" panose="020B0604020202020204" pitchFamily="34" charset="0"/>
                <a:cs typeface="Arial" panose="020B0604020202020204" pitchFamily="34" charset="0"/>
              </a:rPr>
              <a:t>: </a:t>
            </a:r>
            <a:br>
              <a:rPr lang="fr-FR" sz="1800" kern="0" dirty="0">
                <a:solidFill>
                  <a:sysClr val="windowText" lastClr="000000"/>
                </a:solidFill>
                <a:latin typeface="Arial" panose="020B0604020202020204" pitchFamily="34" charset="0"/>
                <a:cs typeface="Arial" panose="020B0604020202020204" pitchFamily="34" charset="0"/>
              </a:rPr>
            </a:br>
            <a:r>
              <a:rPr lang="fr-FR" sz="1800" b="1" dirty="0">
                <a:latin typeface="Arial" panose="020B0604020202020204" pitchFamily="34" charset="0"/>
                <a:cs typeface="Arial" panose="020B0604020202020204" pitchFamily="34" charset="0"/>
              </a:rPr>
              <a:t>Alliages Aluminium – Cuivre (suite)</a:t>
            </a:r>
          </a:p>
        </p:txBody>
      </p:sp>
      <p:sp>
        <p:nvSpPr>
          <p:cNvPr id="10"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0622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35741" y="1823971"/>
            <a:ext cx="8033474" cy="37856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sz="2000" b="1" dirty="0">
                <a:latin typeface="Times New Roman" panose="02020603050405020304" pitchFamily="18" charset="0"/>
                <a:ea typeface="Calibri" panose="020F0502020204030204" pitchFamily="34" charset="0"/>
                <a:cs typeface="Arial" panose="020B0604020202020204" pitchFamily="34" charset="0"/>
              </a:rPr>
              <a:t>AU2GN (2618)</a:t>
            </a:r>
            <a:endParaRPr lang="fr-FR" sz="2000" dirty="0">
              <a:latin typeface="Times New Roman" panose="02020603050405020304" pitchFamily="18" charset="0"/>
              <a:ea typeface="Calibri" panose="020F0502020204030204" pitchFamily="34" charset="0"/>
              <a:cs typeface="Arial" panose="020B0604020202020204" pitchFamily="34" charset="0"/>
            </a:endParaRPr>
          </a:p>
          <a:p>
            <a:pPr marL="342900" indent="-342900" algn="just">
              <a:lnSpc>
                <a:spcPct val="150000"/>
              </a:lnSpc>
              <a:spcAft>
                <a:spcPts val="0"/>
              </a:spcAft>
              <a:buFont typeface="Wingdings" panose="05000000000000000000" pitchFamily="2" charset="2"/>
              <a:buChar char="q"/>
            </a:pPr>
            <a:r>
              <a:rPr lang="fr-FR" sz="2000" dirty="0">
                <a:latin typeface="Times New Roman" panose="02020603050405020304" pitchFamily="18" charset="0"/>
                <a:ea typeface="Calibri" panose="020F0502020204030204" pitchFamily="34" charset="0"/>
                <a:cs typeface="Arial" panose="020B0604020202020204" pitchFamily="34" charset="0"/>
              </a:rPr>
              <a:t>Caractéristiques mécaniques (à froid) presque identiques au 2024</a:t>
            </a:r>
          </a:p>
          <a:p>
            <a:pPr marL="342900" indent="-342900" algn="just">
              <a:lnSpc>
                <a:spcPct val="150000"/>
              </a:lnSpc>
              <a:spcAft>
                <a:spcPts val="0"/>
              </a:spcAft>
              <a:buFont typeface="Wingdings" panose="05000000000000000000" pitchFamily="2" charset="2"/>
              <a:buChar char="q"/>
            </a:pPr>
            <a:r>
              <a:rPr lang="fr-FR" sz="2000" dirty="0">
                <a:latin typeface="Times New Roman" panose="02020603050405020304" pitchFamily="18" charset="0"/>
                <a:ea typeface="Calibri" panose="020F0502020204030204" pitchFamily="34" charset="0"/>
                <a:cs typeface="Arial" panose="020B0604020202020204" pitchFamily="34" charset="0"/>
              </a:rPr>
              <a:t>Meilleure sous contraintes thermiques: Jusqu’à 220°C, </a:t>
            </a:r>
          </a:p>
          <a:p>
            <a:pPr marL="342900" indent="-342900" algn="just">
              <a:lnSpc>
                <a:spcPct val="150000"/>
              </a:lnSpc>
              <a:spcAft>
                <a:spcPts val="0"/>
              </a:spcAft>
              <a:buFont typeface="Wingdings" panose="05000000000000000000" pitchFamily="2" charset="2"/>
              <a:buChar char="q"/>
            </a:pPr>
            <a:r>
              <a:rPr lang="fr-FR" sz="2000" dirty="0">
                <a:latin typeface="Times New Roman" panose="02020603050405020304" pitchFamily="18" charset="0"/>
                <a:ea typeface="Calibri" panose="020F0502020204030204" pitchFamily="34" charset="0"/>
                <a:cs typeface="Arial" panose="020B0604020202020204" pitchFamily="34" charset="0"/>
              </a:rPr>
              <a:t>Tenue à la corrosion est bonne.</a:t>
            </a:r>
          </a:p>
          <a:p>
            <a:pPr marL="342900" indent="-342900" algn="just">
              <a:lnSpc>
                <a:spcPct val="150000"/>
              </a:lnSpc>
              <a:spcAft>
                <a:spcPts val="0"/>
              </a:spcAft>
              <a:buFont typeface="Wingdings" panose="05000000000000000000" pitchFamily="2" charset="2"/>
              <a:buChar char="q"/>
            </a:pPr>
            <a:r>
              <a:rPr lang="fr-FR" sz="2000" dirty="0">
                <a:latin typeface="Times New Roman" panose="02020603050405020304" pitchFamily="18" charset="0"/>
                <a:ea typeface="Calibri" panose="020F0502020204030204" pitchFamily="34" charset="0"/>
                <a:cs typeface="Arial" panose="020B0604020202020204" pitchFamily="34" charset="0"/>
              </a:rPr>
              <a:t> Il est utilisé dans la construction des pièces soumises aux contraintes mécaniques et thermiques:</a:t>
            </a:r>
          </a:p>
          <a:p>
            <a:pPr marL="342900" indent="-342900" algn="just">
              <a:lnSpc>
                <a:spcPct val="150000"/>
              </a:lnSpc>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ailettes et roues de compresseurs</a:t>
            </a:r>
          </a:p>
          <a:p>
            <a:pPr marL="342900" indent="-342900" algn="just">
              <a:lnSpc>
                <a:spcPct val="150000"/>
              </a:lnSpc>
              <a:spcAft>
                <a:spcPts val="0"/>
              </a:spcAft>
              <a:buFont typeface="Arial" panose="020B0604020202020204" pitchFamily="34" charset="0"/>
              <a:buChar char="•"/>
            </a:pPr>
            <a:r>
              <a:rPr lang="fr-FR" sz="2000" dirty="0">
                <a:latin typeface="Times New Roman" panose="02020603050405020304" pitchFamily="18" charset="0"/>
                <a:ea typeface="Calibri" panose="020F0502020204030204" pitchFamily="34" charset="0"/>
                <a:cs typeface="Arial" panose="020B0604020202020204" pitchFamily="34" charset="0"/>
              </a:rPr>
              <a:t>revêtements structures longerons, nervures), etc...</a:t>
            </a:r>
          </a:p>
        </p:txBody>
      </p:sp>
      <p:pic>
        <p:nvPicPr>
          <p:cNvPr id="13314" name="Picture 2" descr="Usinage 5 axes compresseur - GAO usinage des compresseurs en 5 ax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15400" y="2549769"/>
            <a:ext cx="3086687" cy="2334056"/>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p:cNvSpPr>
            <a:spLocks noGrp="1"/>
          </p:cNvSpPr>
          <p:nvPr>
            <p:ph type="title"/>
          </p:nvPr>
        </p:nvSpPr>
        <p:spPr>
          <a:xfrm>
            <a:off x="4195606" y="712689"/>
            <a:ext cx="3800788" cy="752696"/>
          </a:xfrm>
        </p:spPr>
        <p:txBody>
          <a:bodyPr>
            <a:noAutofit/>
          </a:bodyPr>
          <a:lstStyle/>
          <a:p>
            <a:pPr algn="ctr"/>
            <a:r>
              <a:rPr lang="fr-FR" sz="1800" dirty="0">
                <a:latin typeface="Arial" panose="020B0604020202020204" pitchFamily="34" charset="0"/>
                <a:cs typeface="Arial" panose="020B0604020202020204" pitchFamily="34" charset="0"/>
              </a:rPr>
              <a:t>Les Alliages Légers Trempant</a:t>
            </a:r>
            <a:br>
              <a:rPr lang="fr-FR" sz="1800" kern="0" dirty="0">
                <a:solidFill>
                  <a:sysClr val="windowText" lastClr="000000"/>
                </a:solidFill>
                <a:latin typeface="Arial" panose="020B0604020202020204" pitchFamily="34" charset="0"/>
                <a:cs typeface="Arial" panose="020B0604020202020204" pitchFamily="34" charset="0"/>
              </a:rPr>
            </a:br>
            <a:r>
              <a:rPr lang="fr-FR" sz="1800" b="1" dirty="0">
                <a:latin typeface="Arial" panose="020B0604020202020204" pitchFamily="34" charset="0"/>
                <a:cs typeface="Arial" panose="020B0604020202020204" pitchFamily="34" charset="0"/>
              </a:rPr>
              <a:t>Alliages Aluminium - Cuivre</a:t>
            </a:r>
          </a:p>
        </p:txBody>
      </p:sp>
      <p:sp>
        <p:nvSpPr>
          <p:cNvPr id="9"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a:latin typeface="Arial" panose="020B0604020202020204" pitchFamily="34" charset="0"/>
                <a:cs typeface="Arial" panose="020B0604020202020204" pitchFamily="34" charset="0"/>
              </a:rPr>
              <a:t>Les matériaux utilisés en aéronautique </a:t>
            </a:r>
            <a:endParaRPr lang="fr-F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0560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4616" y="1790090"/>
            <a:ext cx="7011938"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Dosage de Z entre 5 et 8 %. (Exemples : AZ5GU (7075) AZ8GU (7049) Plus connus sous le nom de Zicral.</a:t>
            </a:r>
          </a:p>
          <a:p>
            <a:pPr algn="just">
              <a:lnSpc>
                <a:spcPct val="150000"/>
              </a:lnSpc>
              <a:spcAft>
                <a:spcPts val="0"/>
              </a:spcAft>
            </a:pPr>
            <a:r>
              <a:rPr lang="fr-FR" b="1" dirty="0">
                <a:latin typeface="Times New Roman" panose="02020603050405020304" pitchFamily="18" charset="0"/>
                <a:ea typeface="Calibri" panose="020F0502020204030204" pitchFamily="34" charset="0"/>
                <a:cs typeface="Arial" panose="020B0604020202020204" pitchFamily="34" charset="0"/>
              </a:rPr>
              <a:t>Caractéristiques</a:t>
            </a:r>
            <a:endParaRPr lang="fr-FR" dirty="0">
              <a:latin typeface="Times New Roman" panose="02020603050405020304" pitchFamily="18"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Ils possèdent les meilleures caractéristiques mécaniques de tous les alliages légers et présentent une très bonne résistance à la compression</a:t>
            </a:r>
          </a:p>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par contre, ils résistent mal à la corrosion </a:t>
            </a:r>
            <a:r>
              <a:rPr lang="fr-FR" dirty="0" err="1">
                <a:latin typeface="Times New Roman" panose="02020603050405020304" pitchFamily="18" charset="0"/>
                <a:ea typeface="Calibri" panose="020F0502020204030204" pitchFamily="34" charset="0"/>
                <a:cs typeface="Arial" panose="020B0604020202020204" pitchFamily="34" charset="0"/>
              </a:rPr>
              <a:t>intergranulaire</a:t>
            </a:r>
            <a:r>
              <a:rPr lang="fr-FR" dirty="0">
                <a:latin typeface="Times New Roman" panose="02020603050405020304" pitchFamily="18" charset="0"/>
                <a:ea typeface="Calibri" panose="020F0502020204030204" pitchFamily="34" charset="0"/>
                <a:cs typeface="Arial" panose="020B0604020202020204" pitchFamily="34" charset="0"/>
              </a:rPr>
              <a:t> sous fortes contraintes.</a:t>
            </a:r>
          </a:p>
          <a:p>
            <a:pPr algn="just">
              <a:lnSpc>
                <a:spcPct val="150000"/>
              </a:lnSpc>
              <a:spcAft>
                <a:spcPts val="0"/>
              </a:spcAft>
            </a:pPr>
            <a:r>
              <a:rPr lang="fr-FR" b="1" dirty="0">
                <a:latin typeface="Times New Roman" panose="02020603050405020304" pitchFamily="18" charset="0"/>
                <a:ea typeface="Calibri" panose="020F0502020204030204" pitchFamily="34" charset="0"/>
                <a:cs typeface="Arial" panose="020B0604020202020204" pitchFamily="34" charset="0"/>
              </a:rPr>
              <a:t>Applications</a:t>
            </a:r>
            <a:endParaRPr lang="fr-FR" dirty="0">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longerons, fûts et contrefiches de trains d’atterrissage ;</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revêtements, extrados voilure et inférieur fuselage.</a:t>
            </a:r>
          </a:p>
        </p:txBody>
      </p:sp>
      <p:sp>
        <p:nvSpPr>
          <p:cNvPr id="7" name="Titre 1"/>
          <p:cNvSpPr txBox="1">
            <a:spLocks/>
          </p:cNvSpPr>
          <p:nvPr/>
        </p:nvSpPr>
        <p:spPr>
          <a:xfrm>
            <a:off x="1502227" y="722026"/>
            <a:ext cx="8523515" cy="731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800" dirty="0">
                <a:latin typeface="Arial" panose="020B0604020202020204" pitchFamily="34" charset="0"/>
                <a:cs typeface="Arial" panose="020B0604020202020204" pitchFamily="34" charset="0"/>
              </a:rPr>
              <a:t>Les Alliages Légers Trempant</a:t>
            </a:r>
            <a:endParaRPr lang="fr-FR" sz="1800" kern="0" dirty="0">
              <a:solidFill>
                <a:sysClr val="windowText" lastClr="000000"/>
              </a:solidFill>
              <a:latin typeface="Arial" panose="020B0604020202020204" pitchFamily="34" charset="0"/>
              <a:cs typeface="Arial" panose="020B0604020202020204" pitchFamily="34" charset="0"/>
            </a:endParaRPr>
          </a:p>
          <a:p>
            <a:pPr algn="ctr"/>
            <a:r>
              <a:rPr lang="fr-FR" sz="1800" b="1" dirty="0">
                <a:latin typeface="Arial" panose="020B0604020202020204" pitchFamily="34" charset="0"/>
                <a:cs typeface="Arial" panose="020B0604020202020204" pitchFamily="34" charset="0"/>
              </a:rPr>
              <a:t>Alliages Aluminium - Zinc</a:t>
            </a:r>
          </a:p>
        </p:txBody>
      </p:sp>
      <p:sp>
        <p:nvSpPr>
          <p:cNvPr id="8"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Les matériaux utilisés en aéronautique </a:t>
            </a:r>
          </a:p>
        </p:txBody>
      </p:sp>
      <p:pic>
        <p:nvPicPr>
          <p:cNvPr id="4098" name="Picture 2" descr="construction d'un avion VAN RV8: Perçage de la structure de l'aile gauc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1943" y="2407627"/>
            <a:ext cx="3664269" cy="2744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792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188" y="1104581"/>
            <a:ext cx="3864611" cy="1863090"/>
          </a:xfrm>
          <a:prstGeom prst="rect">
            <a:avLst/>
          </a:prstGeom>
        </p:spPr>
        <p:style>
          <a:lnRef idx="2">
            <a:schemeClr val="dk1"/>
          </a:lnRef>
          <a:fillRef idx="1">
            <a:schemeClr val="lt1"/>
          </a:fillRef>
          <a:effectRef idx="0">
            <a:schemeClr val="dk1"/>
          </a:effectRef>
          <a:fontRef idx="minor">
            <a:schemeClr val="dk1"/>
          </a:fontRef>
        </p:style>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1" y="1104580"/>
            <a:ext cx="3662760" cy="1863090"/>
          </a:xfrm>
          <a:prstGeom prst="rect">
            <a:avLst/>
          </a:prstGeom>
        </p:spPr>
        <p:style>
          <a:lnRef idx="2">
            <a:schemeClr val="dk1"/>
          </a:lnRef>
          <a:fillRef idx="1">
            <a:schemeClr val="lt1"/>
          </a:fillRef>
          <a:effectRef idx="0">
            <a:schemeClr val="dk1"/>
          </a:effectRef>
          <a:fontRef idx="minor">
            <a:schemeClr val="dk1"/>
          </a:fontRef>
        </p:style>
      </p:pic>
      <p:pic>
        <p:nvPicPr>
          <p:cNvPr id="5" name="Picture 2"/>
          <p:cNvPicPr>
            <a:picLocks noChangeAspect="1" noChangeArrowheads="1"/>
          </p:cNvPicPr>
          <p:nvPr/>
        </p:nvPicPr>
        <p:blipFill>
          <a:blip r:embed="rId5"/>
          <a:srcRect/>
          <a:stretch>
            <a:fillRect/>
          </a:stretch>
        </p:blipFill>
        <p:spPr bwMode="auto">
          <a:xfrm>
            <a:off x="1520190" y="3293024"/>
            <a:ext cx="8848171" cy="2640330"/>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6" name="Espace réservé du numéro de diapositive 5"/>
          <p:cNvSpPr>
            <a:spLocks noGrp="1"/>
          </p:cNvSpPr>
          <p:nvPr>
            <p:ph type="sldNum" sz="quarter" idx="12"/>
          </p:nvPr>
        </p:nvSpPr>
        <p:spPr>
          <a:xfrm>
            <a:off x="9583519" y="5750791"/>
            <a:ext cx="2468880" cy="365125"/>
          </a:xfrm>
        </p:spPr>
        <p:txBody>
          <a:bodyPr/>
          <a:lstStyle/>
          <a:p>
            <a:fld id="{52546A5F-30BF-4F18-BDC9-2A645E21CF39}" type="slidenum">
              <a:rPr lang="fr-FR" sz="1920" b="1"/>
              <a:t>6</a:t>
            </a:fld>
            <a:endParaRPr lang="fr-FR" sz="1920" b="1" dirty="0"/>
          </a:p>
        </p:txBody>
      </p:sp>
      <p:sp>
        <p:nvSpPr>
          <p:cNvPr id="10" name="Titre 1"/>
          <p:cNvSpPr>
            <a:spLocks noGrp="1"/>
          </p:cNvSpPr>
          <p:nvPr>
            <p:ph type="title"/>
          </p:nvPr>
        </p:nvSpPr>
        <p:spPr>
          <a:xfrm>
            <a:off x="937952" y="219419"/>
            <a:ext cx="10515600" cy="579254"/>
          </a:xfrm>
        </p:spPr>
        <p:txBody>
          <a:bodyPr>
            <a:normAutofit/>
          </a:bodyPr>
          <a:lstStyle/>
          <a:p>
            <a:pPr algn="ctr"/>
            <a:r>
              <a:rPr lang="fr-FR" sz="3400" dirty="0">
                <a:latin typeface="Arial" panose="020B0604020202020204" pitchFamily="34" charset="0"/>
                <a:cs typeface="Arial" panose="020B0604020202020204" pitchFamily="34" charset="0"/>
              </a:rPr>
              <a:t>Notions sur les charges et les contraintes</a:t>
            </a:r>
            <a:endParaRPr lang="fr-FR" sz="3400" dirty="0"/>
          </a:p>
        </p:txBody>
      </p:sp>
    </p:spTree>
    <p:extLst>
      <p:ext uri="{BB962C8B-B14F-4D97-AF65-F5344CB8AC3E}">
        <p14:creationId xmlns:p14="http://schemas.microsoft.com/office/powerpoint/2010/main" val="404971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7121" y="1828275"/>
            <a:ext cx="11037757"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dirty="0">
                <a:latin typeface="Arial" panose="020B0604020202020204" pitchFamily="34" charset="0"/>
                <a:ea typeface="Calibri" panose="020F0502020204030204" pitchFamily="34" charset="0"/>
                <a:cs typeface="Arial" panose="020B0604020202020204" pitchFamily="34" charset="0"/>
              </a:rPr>
              <a:t>Dosage de Li 2 à 3 % maximum. Ils sont connus sous les noms :</a:t>
            </a:r>
          </a:p>
          <a:p>
            <a:pPr marL="285750" lvl="0" indent="-285750" algn="just">
              <a:lnSpc>
                <a:spcPct val="150000"/>
              </a:lnSpc>
              <a:spcAft>
                <a:spcPts val="0"/>
              </a:spcAft>
              <a:buFont typeface="Arial" panose="020B0604020202020204" pitchFamily="34" charset="0"/>
              <a:buChar char="•"/>
            </a:pPr>
            <a:r>
              <a:rPr lang="fr-FR" dirty="0" err="1">
                <a:latin typeface="Arial" panose="020B0604020202020204" pitchFamily="34" charset="0"/>
                <a:ea typeface="Calibri" panose="020F0502020204030204" pitchFamily="34" charset="0"/>
                <a:cs typeface="Arial" panose="020B0604020202020204" pitchFamily="34" charset="0"/>
              </a:rPr>
              <a:t>Alithalite</a:t>
            </a:r>
            <a:r>
              <a:rPr lang="fr-FR" dirty="0">
                <a:latin typeface="Arial" panose="020B0604020202020204" pitchFamily="34" charset="0"/>
                <a:ea typeface="Calibri" panose="020F0502020204030204" pitchFamily="34" charset="0"/>
                <a:cs typeface="Arial" panose="020B0604020202020204" pitchFamily="34" charset="0"/>
              </a:rPr>
              <a:t> A : remplace le Dural (2024) ;</a:t>
            </a:r>
          </a:p>
          <a:p>
            <a:pPr marL="285750" lvl="0" indent="-285750" algn="just">
              <a:lnSpc>
                <a:spcPct val="150000"/>
              </a:lnSpc>
              <a:spcAft>
                <a:spcPts val="0"/>
              </a:spcAft>
              <a:buFont typeface="Arial" panose="020B0604020202020204" pitchFamily="34" charset="0"/>
              <a:buChar char="•"/>
            </a:pPr>
            <a:r>
              <a:rPr lang="fr-FR" dirty="0" err="1">
                <a:latin typeface="Arial" panose="020B0604020202020204" pitchFamily="34" charset="0"/>
                <a:ea typeface="Calibri" panose="020F0502020204030204" pitchFamily="34" charset="0"/>
                <a:cs typeface="Arial" panose="020B0604020202020204" pitchFamily="34" charset="0"/>
              </a:rPr>
              <a:t>Alithalite</a:t>
            </a:r>
            <a:r>
              <a:rPr lang="fr-FR" dirty="0">
                <a:latin typeface="Arial" panose="020B0604020202020204" pitchFamily="34" charset="0"/>
                <a:ea typeface="Calibri" panose="020F0502020204030204" pitchFamily="34" charset="0"/>
                <a:cs typeface="Arial" panose="020B0604020202020204" pitchFamily="34" charset="0"/>
              </a:rPr>
              <a:t> B : remplace le Zicral (7075)</a:t>
            </a:r>
          </a:p>
          <a:p>
            <a:pPr algn="just">
              <a:lnSpc>
                <a:spcPct val="150000"/>
              </a:lnSpc>
              <a:spcAft>
                <a:spcPts val="0"/>
              </a:spcAft>
            </a:pPr>
            <a:endParaRPr lang="fr-FR" b="1" dirty="0">
              <a:latin typeface="Arial" panose="020B0604020202020204" pitchFamily="34" charset="0"/>
              <a:ea typeface="Calibri" panose="020F0502020204030204" pitchFamily="34" charset="0"/>
              <a:cs typeface="Arial" panose="020B0604020202020204" pitchFamily="34" charset="0"/>
            </a:endParaRPr>
          </a:p>
          <a:p>
            <a:pPr algn="just">
              <a:lnSpc>
                <a:spcPct val="150000"/>
              </a:lnSpc>
              <a:spcAft>
                <a:spcPts val="0"/>
              </a:spcAft>
            </a:pPr>
            <a:r>
              <a:rPr lang="fr-FR" b="1" dirty="0">
                <a:latin typeface="Arial" panose="020B0604020202020204" pitchFamily="34" charset="0"/>
                <a:ea typeface="Calibri" panose="020F0502020204030204" pitchFamily="34" charset="0"/>
                <a:cs typeface="Arial" panose="020B0604020202020204" pitchFamily="34" charset="0"/>
              </a:rPr>
              <a:t>Caractéristiques :</a:t>
            </a:r>
            <a:endParaRPr lang="fr-FR" dirty="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La faible densité du lithium (σ=0,53) </a:t>
            </a:r>
          </a:p>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Permet d’obtenir des alliages de densité réduite (environ -10 %) </a:t>
            </a:r>
          </a:p>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Des caractéristiques mécaniques améliorées notamment pour le module E (environ +10 %). </a:t>
            </a:r>
          </a:p>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Le coût 5 à 10 fois supérieurs aux alliages classiques (difficultés d’élaboration + prix du lithium) </a:t>
            </a:r>
          </a:p>
        </p:txBody>
      </p:sp>
      <p:sp>
        <p:nvSpPr>
          <p:cNvPr id="7" name="Titre 1"/>
          <p:cNvSpPr txBox="1">
            <a:spLocks/>
          </p:cNvSpPr>
          <p:nvPr/>
        </p:nvSpPr>
        <p:spPr>
          <a:xfrm>
            <a:off x="3810000" y="569776"/>
            <a:ext cx="4891034" cy="8019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800" dirty="0">
                <a:latin typeface="Arial" panose="020B0604020202020204" pitchFamily="34" charset="0"/>
                <a:cs typeface="Arial" panose="020B0604020202020204" pitchFamily="34" charset="0"/>
              </a:rPr>
              <a:t>Les Alliages Légers Trempant</a:t>
            </a:r>
            <a:endParaRPr lang="fr-FR" sz="1800" kern="0" dirty="0">
              <a:solidFill>
                <a:sysClr val="windowText" lastClr="000000"/>
              </a:solidFill>
              <a:latin typeface="Arial" panose="020B0604020202020204" pitchFamily="34" charset="0"/>
              <a:cs typeface="Arial" panose="020B0604020202020204" pitchFamily="34" charset="0"/>
            </a:endParaRPr>
          </a:p>
          <a:p>
            <a:pPr algn="ctr"/>
            <a:r>
              <a:rPr lang="fr-FR" sz="1800" b="1" dirty="0"/>
              <a:t>Alliages Aluminium - Lithium</a:t>
            </a:r>
            <a:endParaRPr lang="fr-FR" sz="1800" dirty="0">
              <a:latin typeface="Arial" panose="020B0604020202020204" pitchFamily="34" charset="0"/>
              <a:cs typeface="Arial" panose="020B0604020202020204" pitchFamily="34" charset="0"/>
            </a:endParaRPr>
          </a:p>
        </p:txBody>
      </p:sp>
      <p:sp>
        <p:nvSpPr>
          <p:cNvPr id="8" name="Titre 1"/>
          <p:cNvSpPr txBox="1">
            <a:spLocks/>
          </p:cNvSpPr>
          <p:nvPr/>
        </p:nvSpPr>
        <p:spPr>
          <a:xfrm>
            <a:off x="2968868" y="42088"/>
            <a:ext cx="6254262"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matériaux utilisés en aéronautique </a:t>
            </a:r>
          </a:p>
        </p:txBody>
      </p:sp>
    </p:spTree>
    <p:extLst>
      <p:ext uri="{BB962C8B-B14F-4D97-AF65-F5344CB8AC3E}">
        <p14:creationId xmlns:p14="http://schemas.microsoft.com/office/powerpoint/2010/main" val="1995907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77093" y="626272"/>
            <a:ext cx="5502639" cy="418758"/>
          </a:xfrm>
        </p:spPr>
        <p:txBody>
          <a:bodyPr>
            <a:noAutofit/>
          </a:bodyPr>
          <a:lstStyle/>
          <a:p>
            <a:pPr algn="ctr"/>
            <a:r>
              <a:rPr lang="fr-FR" sz="1800" dirty="0">
                <a:latin typeface="Arial" panose="020B0604020202020204" pitchFamily="34" charset="0"/>
                <a:cs typeface="Arial" panose="020B0604020202020204" pitchFamily="34" charset="0"/>
              </a:rPr>
              <a:t>Les Traitements Thermiques</a:t>
            </a:r>
          </a:p>
        </p:txBody>
      </p:sp>
      <p:sp>
        <p:nvSpPr>
          <p:cNvPr id="4" name="Rectangle 3"/>
          <p:cNvSpPr/>
          <p:nvPr/>
        </p:nvSpPr>
        <p:spPr>
          <a:xfrm>
            <a:off x="322934" y="1905269"/>
            <a:ext cx="7490496" cy="234365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2000" dirty="0">
                <a:latin typeface="Arial" panose="020B0604020202020204" pitchFamily="34" charset="0"/>
                <a:cs typeface="Arial" panose="020B0604020202020204" pitchFamily="34" charset="0"/>
              </a:rPr>
              <a:t>But :</a:t>
            </a:r>
          </a:p>
          <a:p>
            <a:pPr marL="342900" indent="-342900">
              <a:lnSpc>
                <a:spcPct val="150000"/>
              </a:lnSpc>
              <a:buFont typeface="Arial" panose="020B0604020202020204" pitchFamily="34" charset="0"/>
              <a:buChar char="•"/>
            </a:pPr>
            <a:r>
              <a:rPr lang="fr-FR" sz="2000" dirty="0">
                <a:latin typeface="Arial" panose="020B0604020202020204" pitchFamily="34" charset="0"/>
                <a:cs typeface="Arial" panose="020B0604020202020204" pitchFamily="34" charset="0"/>
              </a:rPr>
              <a:t>modifier et d’améliorer les caractéristiques mécaniques </a:t>
            </a:r>
          </a:p>
          <a:p>
            <a:pPr marL="342900" indent="-342900">
              <a:lnSpc>
                <a:spcPct val="150000"/>
              </a:lnSpc>
              <a:buFont typeface="Arial" panose="020B0604020202020204" pitchFamily="34" charset="0"/>
              <a:buChar char="•"/>
            </a:pPr>
            <a:r>
              <a:rPr lang="fr-FR" sz="2000" dirty="0">
                <a:latin typeface="Arial" panose="020B0604020202020204" pitchFamily="34" charset="0"/>
                <a:cs typeface="Arial" panose="020B0604020202020204" pitchFamily="34" charset="0"/>
              </a:rPr>
              <a:t>Ce sont des opérations délicates et précises: choix des températures ainsi que des vitesses de variation (chauffage - refroidissement).</a:t>
            </a:r>
          </a:p>
        </p:txBody>
      </p:sp>
      <p:sp>
        <p:nvSpPr>
          <p:cNvPr id="5" name="Titre 1"/>
          <p:cNvSpPr txBox="1">
            <a:spLocks/>
          </p:cNvSpPr>
          <p:nvPr/>
        </p:nvSpPr>
        <p:spPr>
          <a:xfrm>
            <a:off x="838200" y="141643"/>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Les matériaux utilisés en aéronautique </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1684"/>
          <a:stretch/>
        </p:blipFill>
        <p:spPr>
          <a:xfrm>
            <a:off x="8036169" y="1569107"/>
            <a:ext cx="3832897" cy="26478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22934" y="5112272"/>
            <a:ext cx="11030866" cy="12875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Suivant les métaux ou alliages, les résultats obtenus pourront être complètement différents, voire opposés. </a:t>
            </a:r>
          </a:p>
          <a:p>
            <a:pPr>
              <a:lnSpc>
                <a:spcPct val="150000"/>
              </a:lnSpc>
            </a:pPr>
            <a:r>
              <a:rPr lang="fr-FR" dirty="0">
                <a:latin typeface="Arial" panose="020B0604020202020204" pitchFamily="34" charset="0"/>
                <a:cs typeface="Arial" panose="020B0604020202020204" pitchFamily="34" charset="0"/>
              </a:rPr>
              <a:t>Nous n’étudierons que ceux appliqués sur les alliages légers.</a:t>
            </a:r>
          </a:p>
          <a:p>
            <a:pPr>
              <a:lnSpc>
                <a:spcPct val="150000"/>
              </a:lnSpc>
            </a:pPr>
            <a:r>
              <a:rPr lang="fr-FR" dirty="0">
                <a:latin typeface="Arial" panose="020B0604020202020204" pitchFamily="34" charset="0"/>
                <a:cs typeface="Arial" panose="020B0604020202020204" pitchFamily="34" charset="0"/>
              </a:rPr>
              <a:t>Les traitements thermiques courants sont : la trempe, le revenu et le recuit. </a:t>
            </a:r>
          </a:p>
        </p:txBody>
      </p:sp>
    </p:spTree>
    <p:extLst>
      <p:ext uri="{BB962C8B-B14F-4D97-AF65-F5344CB8AC3E}">
        <p14:creationId xmlns:p14="http://schemas.microsoft.com/office/powerpoint/2010/main" val="1156173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0777" y="1302159"/>
            <a:ext cx="7930900" cy="21185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Ne s’applique que sur les alliages trempant</a:t>
            </a:r>
          </a:p>
          <a:p>
            <a:pPr marL="28575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confère des caractéristiques mécaniques maximum.</a:t>
            </a:r>
          </a:p>
          <a:p>
            <a:pPr marL="28575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L’opération consiste à chauffer l’alliage jusqu’à sa température idéale, (exemple : 495 ± 5°C pour un 2024) et ensuite, de refroidir très rapidement à l’eau, à l’air ou au brouillard. </a:t>
            </a:r>
          </a:p>
        </p:txBody>
      </p:sp>
      <p:sp>
        <p:nvSpPr>
          <p:cNvPr id="6" name="Titre 1"/>
          <p:cNvSpPr txBox="1">
            <a:spLocks/>
          </p:cNvSpPr>
          <p:nvPr/>
        </p:nvSpPr>
        <p:spPr>
          <a:xfrm>
            <a:off x="3357172" y="0"/>
            <a:ext cx="6020006"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matériaux utilisés en aéronautique </a:t>
            </a:r>
          </a:p>
        </p:txBody>
      </p:sp>
      <p:sp>
        <p:nvSpPr>
          <p:cNvPr id="7" name="Titre 1"/>
          <p:cNvSpPr txBox="1">
            <a:spLocks/>
          </p:cNvSpPr>
          <p:nvPr/>
        </p:nvSpPr>
        <p:spPr>
          <a:xfrm>
            <a:off x="3497849" y="429220"/>
            <a:ext cx="5502639" cy="4187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600" dirty="0">
                <a:latin typeface="Arial" panose="020B0604020202020204" pitchFamily="34" charset="0"/>
                <a:cs typeface="Arial" panose="020B0604020202020204" pitchFamily="34" charset="0"/>
              </a:rPr>
              <a:t>Les Traitements Thermiques: </a:t>
            </a:r>
            <a:r>
              <a:rPr lang="fr-FR" sz="1600" b="1" dirty="0"/>
              <a:t>La trempe</a:t>
            </a:r>
            <a:endParaRPr lang="fr-FR" sz="16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21684"/>
          <a:stretch/>
        </p:blipFill>
        <p:spPr>
          <a:xfrm>
            <a:off x="8361664" y="1302159"/>
            <a:ext cx="3226804" cy="22291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210777" y="4258955"/>
            <a:ext cx="11377691" cy="87203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Le matériau est alors mou et malléable, durant une période assez courte.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Cette situation pourra être mise à profit pour la mise en forme de certains panneaux ou la pose de rivets.</a:t>
            </a:r>
          </a:p>
        </p:txBody>
      </p:sp>
    </p:spTree>
    <p:extLst>
      <p:ext uri="{BB962C8B-B14F-4D97-AF65-F5344CB8AC3E}">
        <p14:creationId xmlns:p14="http://schemas.microsoft.com/office/powerpoint/2010/main" val="2610310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412" y="1322031"/>
            <a:ext cx="11151816" cy="17030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Les processus de durcissement (Chauffe + Trempe) sont utilisés pour obtenir les propriétés mécaniques spécifiques d’un composant, requises pour son utilisation.</a:t>
            </a:r>
          </a:p>
          <a:p>
            <a:pPr marL="285750" indent="-285750" algn="just">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Un revenu est un traitement thermique à basse température (150 à 650 ºC) destiné à éliminer les contraintes et la fragilisation provoquées par la trempe et obtenir les propriétés mécaniques requises.</a:t>
            </a:r>
            <a:endParaRPr lang="fr-FR" dirty="0">
              <a:latin typeface="Arial" panose="020B0604020202020204" pitchFamily="34" charset="0"/>
              <a:ea typeface="Calibri" panose="020F0502020204030204" pitchFamily="34" charset="0"/>
              <a:cs typeface="Arial" panose="020B0604020202020204" pitchFamily="34" charset="0"/>
            </a:endParaRPr>
          </a:p>
        </p:txBody>
      </p:sp>
      <p:sp>
        <p:nvSpPr>
          <p:cNvPr id="7" name="Titre 1"/>
          <p:cNvSpPr txBox="1">
            <a:spLocks/>
          </p:cNvSpPr>
          <p:nvPr/>
        </p:nvSpPr>
        <p:spPr>
          <a:xfrm>
            <a:off x="3446152" y="0"/>
            <a:ext cx="5984424"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matériaux utilisés en aéronautique </a:t>
            </a:r>
          </a:p>
        </p:txBody>
      </p:sp>
      <p:sp>
        <p:nvSpPr>
          <p:cNvPr id="8" name="Titre 1"/>
          <p:cNvSpPr txBox="1">
            <a:spLocks/>
          </p:cNvSpPr>
          <p:nvPr/>
        </p:nvSpPr>
        <p:spPr>
          <a:xfrm>
            <a:off x="3955050" y="462959"/>
            <a:ext cx="4637966" cy="4187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1600" dirty="0">
                <a:latin typeface="Arial" panose="020B0604020202020204" pitchFamily="34" charset="0"/>
                <a:cs typeface="Arial" panose="020B0604020202020204" pitchFamily="34" charset="0"/>
              </a:rPr>
              <a:t>Les Traitements Thermiques: Le revenu</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531" y="3465375"/>
            <a:ext cx="5640937" cy="2966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84773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7449" y="2286342"/>
            <a:ext cx="5813013" cy="30285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Il peut s’appliquer à tous les alliages d’aluminium et permet :</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d’obtenir une malléabilité maximum ;</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d’annuler les effets de la trempe ;</a:t>
            </a:r>
          </a:p>
          <a:p>
            <a:pPr marL="342900" lvl="0" indent="-342900" algn="just">
              <a:lnSpc>
                <a:spcPct val="150000"/>
              </a:lnSpc>
              <a:spcAft>
                <a:spcPts val="0"/>
              </a:spcAft>
              <a:buFont typeface="Times New Roman" panose="02020603050405020304" pitchFamily="18" charset="0"/>
              <a:buChar char="-"/>
            </a:pPr>
            <a:r>
              <a:rPr lang="fr-FR" dirty="0">
                <a:latin typeface="Times New Roman" panose="02020603050405020304" pitchFamily="18" charset="0"/>
                <a:ea typeface="Calibri" panose="020F0502020204030204" pitchFamily="34" charset="0"/>
                <a:cs typeface="Arial" panose="020B0604020202020204" pitchFamily="34" charset="0"/>
              </a:rPr>
              <a:t>de supprimer les effets de l’écrouissage.</a:t>
            </a:r>
          </a:p>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L’opération consiste à chauffer, maintenir la chaleur et, refroidir suivant des nonnes très strictes adaptées au matériau et aux résultats que l’on veut obtenir.</a:t>
            </a:r>
          </a:p>
        </p:txBody>
      </p:sp>
      <p:sp>
        <p:nvSpPr>
          <p:cNvPr id="7" name="Titre 1"/>
          <p:cNvSpPr txBox="1">
            <a:spLocks/>
          </p:cNvSpPr>
          <p:nvPr/>
        </p:nvSpPr>
        <p:spPr>
          <a:xfrm>
            <a:off x="1072868" y="149821"/>
            <a:ext cx="10515600" cy="571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dirty="0">
                <a:latin typeface="Arial" panose="020B0604020202020204" pitchFamily="34" charset="0"/>
                <a:cs typeface="Arial" panose="020B0604020202020204" pitchFamily="34" charset="0"/>
              </a:rPr>
              <a:t>Les matériaux utilisés en aéronautique </a:t>
            </a:r>
          </a:p>
        </p:txBody>
      </p:sp>
      <p:sp>
        <p:nvSpPr>
          <p:cNvPr id="8" name="Titre 1"/>
          <p:cNvSpPr txBox="1">
            <a:spLocks/>
          </p:cNvSpPr>
          <p:nvPr/>
        </p:nvSpPr>
        <p:spPr>
          <a:xfrm>
            <a:off x="3357172" y="720867"/>
            <a:ext cx="6162385" cy="41875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Les Traitements Thermiques: Le recuit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095" y="2286341"/>
            <a:ext cx="5072117" cy="30285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826092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4F2893E0-BEEF-0EDF-B90B-A6F660037377}"/>
              </a:ext>
            </a:extLst>
          </p:cNvPr>
          <p:cNvSpPr>
            <a:spLocks noGrp="1"/>
          </p:cNvSpPr>
          <p:nvPr>
            <p:ph type="sldNum" sz="quarter" idx="12"/>
          </p:nvPr>
        </p:nvSpPr>
        <p:spPr/>
        <p:txBody>
          <a:bodyPr/>
          <a:lstStyle/>
          <a:p>
            <a:fld id="{C7B053F7-2163-47F3-8885-7DAE4F429838}" type="slidenum">
              <a:rPr lang="fr-FR" altLang="fr-FR"/>
              <a:pPr/>
              <a:t>65</a:t>
            </a:fld>
            <a:endParaRPr lang="fr-FR" altLang="fr-FR"/>
          </a:p>
        </p:txBody>
      </p:sp>
      <p:sp>
        <p:nvSpPr>
          <p:cNvPr id="1704962" name="Rectangle 2">
            <a:extLst>
              <a:ext uri="{FF2B5EF4-FFF2-40B4-BE49-F238E27FC236}">
                <a16:creationId xmlns:a16="http://schemas.microsoft.com/office/drawing/2014/main" id="{D1B1F0F2-C4A9-3508-80E0-547ECE9DEF16}"/>
              </a:ext>
            </a:extLst>
          </p:cNvPr>
          <p:cNvSpPr>
            <a:spLocks noGrp="1" noChangeArrowheads="1"/>
          </p:cNvSpPr>
          <p:nvPr>
            <p:ph type="title"/>
          </p:nvPr>
        </p:nvSpPr>
        <p:spPr>
          <a:xfrm>
            <a:off x="2208213" y="1"/>
            <a:ext cx="7772400" cy="803275"/>
          </a:xfrm>
        </p:spPr>
        <p:txBody>
          <a:bodyPr/>
          <a:lstStyle/>
          <a:p>
            <a:r>
              <a:rPr lang="fr-FR" altLang="fr-FR" b="1"/>
              <a:t>QUESTION N°1</a:t>
            </a:r>
          </a:p>
        </p:txBody>
      </p:sp>
      <p:pic>
        <p:nvPicPr>
          <p:cNvPr id="1704964" name="Picture 4">
            <a:extLst>
              <a:ext uri="{FF2B5EF4-FFF2-40B4-BE49-F238E27FC236}">
                <a16:creationId xmlns:a16="http://schemas.microsoft.com/office/drawing/2014/main" id="{46C69329-E5C6-5F74-FF04-C29481051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1628776"/>
            <a:ext cx="7986712"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4AAAABC6-AA37-1FE1-34A5-D35EE3BACF98}"/>
              </a:ext>
            </a:extLst>
          </p:cNvPr>
          <p:cNvSpPr>
            <a:spLocks noGrp="1"/>
          </p:cNvSpPr>
          <p:nvPr>
            <p:ph type="sldNum" sz="quarter" idx="12"/>
          </p:nvPr>
        </p:nvSpPr>
        <p:spPr/>
        <p:txBody>
          <a:bodyPr/>
          <a:lstStyle/>
          <a:p>
            <a:fld id="{BC2B754D-009A-4E4C-97CE-2DF81B3EE670}" type="slidenum">
              <a:rPr lang="fr-FR" altLang="fr-FR"/>
              <a:pPr/>
              <a:t>66</a:t>
            </a:fld>
            <a:endParaRPr lang="fr-FR" altLang="fr-FR"/>
          </a:p>
        </p:txBody>
      </p:sp>
      <p:sp>
        <p:nvSpPr>
          <p:cNvPr id="1705986" name="Rectangle 2">
            <a:extLst>
              <a:ext uri="{FF2B5EF4-FFF2-40B4-BE49-F238E27FC236}">
                <a16:creationId xmlns:a16="http://schemas.microsoft.com/office/drawing/2014/main" id="{1600850A-6616-EB73-EC99-87953870EAC1}"/>
              </a:ext>
            </a:extLst>
          </p:cNvPr>
          <p:cNvSpPr>
            <a:spLocks noGrp="1" noChangeArrowheads="1"/>
          </p:cNvSpPr>
          <p:nvPr>
            <p:ph type="title"/>
          </p:nvPr>
        </p:nvSpPr>
        <p:spPr>
          <a:xfrm>
            <a:off x="2208213" y="1"/>
            <a:ext cx="7772400" cy="765175"/>
          </a:xfrm>
        </p:spPr>
        <p:txBody>
          <a:bodyPr/>
          <a:lstStyle/>
          <a:p>
            <a:r>
              <a:rPr lang="fr-FR" altLang="fr-FR" b="1"/>
              <a:t>QUESTION N°1</a:t>
            </a:r>
          </a:p>
        </p:txBody>
      </p:sp>
      <p:pic>
        <p:nvPicPr>
          <p:cNvPr id="1705988" name="Picture 4">
            <a:extLst>
              <a:ext uri="{FF2B5EF4-FFF2-40B4-BE49-F238E27FC236}">
                <a16:creationId xmlns:a16="http://schemas.microsoft.com/office/drawing/2014/main" id="{F2356858-D210-C83F-EB6D-8993ADCD5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6276" y="765175"/>
            <a:ext cx="6264275" cy="227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5989" name="Picture 5">
            <a:extLst>
              <a:ext uri="{FF2B5EF4-FFF2-40B4-BE49-F238E27FC236}">
                <a16:creationId xmlns:a16="http://schemas.microsoft.com/office/drawing/2014/main" id="{BE0062A5-C215-9A11-4897-49B6077266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275" y="3482181"/>
            <a:ext cx="6264275" cy="243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5989"/>
                                        </p:tgtEl>
                                        <p:attrNameLst>
                                          <p:attrName>style.visibility</p:attrName>
                                        </p:attrNameLst>
                                      </p:cBhvr>
                                      <p:to>
                                        <p:strVal val="visible"/>
                                      </p:to>
                                    </p:set>
                                    <p:animEffect transition="in" filter="fade">
                                      <p:cBhvr>
                                        <p:cTn id="7" dur="500"/>
                                        <p:tgtEl>
                                          <p:spTgt spid="1705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73E52F96-26E7-9C32-82B8-CDE677E59ADB}"/>
              </a:ext>
            </a:extLst>
          </p:cNvPr>
          <p:cNvSpPr>
            <a:spLocks noGrp="1"/>
          </p:cNvSpPr>
          <p:nvPr>
            <p:ph type="sldNum" sz="quarter" idx="12"/>
          </p:nvPr>
        </p:nvSpPr>
        <p:spPr/>
        <p:txBody>
          <a:bodyPr/>
          <a:lstStyle/>
          <a:p>
            <a:fld id="{EAD556B7-E8C3-453B-8754-E0AE9496A090}" type="slidenum">
              <a:rPr lang="fr-FR" altLang="fr-FR"/>
              <a:pPr/>
              <a:t>67</a:t>
            </a:fld>
            <a:endParaRPr lang="fr-FR" altLang="fr-FR"/>
          </a:p>
        </p:txBody>
      </p:sp>
      <p:sp>
        <p:nvSpPr>
          <p:cNvPr id="1707010" name="Rectangle 2">
            <a:extLst>
              <a:ext uri="{FF2B5EF4-FFF2-40B4-BE49-F238E27FC236}">
                <a16:creationId xmlns:a16="http://schemas.microsoft.com/office/drawing/2014/main" id="{5480513B-39CB-F6DD-41E7-8F13ABC25622}"/>
              </a:ext>
            </a:extLst>
          </p:cNvPr>
          <p:cNvSpPr>
            <a:spLocks noGrp="1" noChangeArrowheads="1"/>
          </p:cNvSpPr>
          <p:nvPr>
            <p:ph type="title"/>
          </p:nvPr>
        </p:nvSpPr>
        <p:spPr>
          <a:xfrm>
            <a:off x="2208213" y="0"/>
            <a:ext cx="7772400" cy="731838"/>
          </a:xfrm>
        </p:spPr>
        <p:txBody>
          <a:bodyPr/>
          <a:lstStyle/>
          <a:p>
            <a:r>
              <a:rPr lang="fr-FR" altLang="fr-FR" sz="4000" b="1"/>
              <a:t>QUESTION N°2</a:t>
            </a:r>
          </a:p>
        </p:txBody>
      </p:sp>
      <p:pic>
        <p:nvPicPr>
          <p:cNvPr id="1707012" name="Picture 4">
            <a:extLst>
              <a:ext uri="{FF2B5EF4-FFF2-40B4-BE49-F238E27FC236}">
                <a16:creationId xmlns:a16="http://schemas.microsoft.com/office/drawing/2014/main" id="{D85FFFEA-7600-07DC-2F0E-F57154E7E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1136556"/>
            <a:ext cx="6911975" cy="367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064F54B6-F23E-25F9-6A9C-E0971B763FB9}"/>
              </a:ext>
            </a:extLst>
          </p:cNvPr>
          <p:cNvSpPr>
            <a:spLocks noGrp="1"/>
          </p:cNvSpPr>
          <p:nvPr>
            <p:ph type="sldNum" sz="quarter" idx="12"/>
          </p:nvPr>
        </p:nvSpPr>
        <p:spPr/>
        <p:txBody>
          <a:bodyPr/>
          <a:lstStyle/>
          <a:p>
            <a:fld id="{6BF3C866-0A07-4958-95CA-F831CF5B3AF3}" type="slidenum">
              <a:rPr lang="fr-FR" altLang="fr-FR"/>
              <a:pPr/>
              <a:t>68</a:t>
            </a:fld>
            <a:endParaRPr lang="fr-FR" altLang="fr-FR"/>
          </a:p>
        </p:txBody>
      </p:sp>
      <p:sp>
        <p:nvSpPr>
          <p:cNvPr id="1708034" name="Rectangle 2">
            <a:extLst>
              <a:ext uri="{FF2B5EF4-FFF2-40B4-BE49-F238E27FC236}">
                <a16:creationId xmlns:a16="http://schemas.microsoft.com/office/drawing/2014/main" id="{F85874F9-F31E-4F04-8E3F-13D25392AB59}"/>
              </a:ext>
            </a:extLst>
          </p:cNvPr>
          <p:cNvSpPr>
            <a:spLocks noGrp="1" noChangeArrowheads="1"/>
          </p:cNvSpPr>
          <p:nvPr>
            <p:ph type="title"/>
          </p:nvPr>
        </p:nvSpPr>
        <p:spPr>
          <a:xfrm>
            <a:off x="2208213" y="0"/>
            <a:ext cx="7772400" cy="731838"/>
          </a:xfrm>
        </p:spPr>
        <p:txBody>
          <a:bodyPr/>
          <a:lstStyle/>
          <a:p>
            <a:r>
              <a:rPr lang="fr-FR" altLang="fr-FR" sz="4000" b="1"/>
              <a:t>QUESTION N°2</a:t>
            </a:r>
          </a:p>
        </p:txBody>
      </p:sp>
      <p:pic>
        <p:nvPicPr>
          <p:cNvPr id="1708036" name="Picture 4">
            <a:extLst>
              <a:ext uri="{FF2B5EF4-FFF2-40B4-BE49-F238E27FC236}">
                <a16:creationId xmlns:a16="http://schemas.microsoft.com/office/drawing/2014/main" id="{6476C8C5-38FF-3786-9949-CB026A22E4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889" y="692150"/>
            <a:ext cx="6911975"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08037" name="Picture 5">
            <a:extLst>
              <a:ext uri="{FF2B5EF4-FFF2-40B4-BE49-F238E27FC236}">
                <a16:creationId xmlns:a16="http://schemas.microsoft.com/office/drawing/2014/main" id="{2D2FB26C-BDF9-1D4A-7A6F-95FCC4C31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888" y="4076701"/>
            <a:ext cx="6913562" cy="26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ABEC7BC3-6AED-1BAC-F987-B62C365328A2}"/>
              </a:ext>
            </a:extLst>
          </p:cNvPr>
          <p:cNvSpPr>
            <a:spLocks noGrp="1"/>
          </p:cNvSpPr>
          <p:nvPr>
            <p:ph type="sldNum" sz="quarter" idx="12"/>
          </p:nvPr>
        </p:nvSpPr>
        <p:spPr/>
        <p:txBody>
          <a:bodyPr/>
          <a:lstStyle/>
          <a:p>
            <a:fld id="{93C4FD3D-D9B9-415A-81DB-6600F4CFF953}" type="slidenum">
              <a:rPr lang="fr-FR" altLang="fr-FR"/>
              <a:pPr/>
              <a:t>69</a:t>
            </a:fld>
            <a:endParaRPr lang="fr-FR" altLang="fr-FR"/>
          </a:p>
        </p:txBody>
      </p:sp>
      <p:sp>
        <p:nvSpPr>
          <p:cNvPr id="1709058" name="Rectangle 2">
            <a:extLst>
              <a:ext uri="{FF2B5EF4-FFF2-40B4-BE49-F238E27FC236}">
                <a16:creationId xmlns:a16="http://schemas.microsoft.com/office/drawing/2014/main" id="{D695DB5C-CD38-E934-A039-0C7C5045959C}"/>
              </a:ext>
            </a:extLst>
          </p:cNvPr>
          <p:cNvSpPr>
            <a:spLocks noGrp="1" noChangeArrowheads="1"/>
          </p:cNvSpPr>
          <p:nvPr>
            <p:ph type="title"/>
          </p:nvPr>
        </p:nvSpPr>
        <p:spPr>
          <a:xfrm>
            <a:off x="2208213" y="0"/>
            <a:ext cx="7772400" cy="731838"/>
          </a:xfrm>
        </p:spPr>
        <p:txBody>
          <a:bodyPr/>
          <a:lstStyle/>
          <a:p>
            <a:r>
              <a:rPr lang="fr-FR" altLang="fr-FR" sz="4000" b="1"/>
              <a:t>QUESTION N°3</a:t>
            </a:r>
          </a:p>
        </p:txBody>
      </p:sp>
      <p:pic>
        <p:nvPicPr>
          <p:cNvPr id="1709060" name="Picture 4">
            <a:extLst>
              <a:ext uri="{FF2B5EF4-FFF2-40B4-BE49-F238E27FC236}">
                <a16:creationId xmlns:a16="http://schemas.microsoft.com/office/drawing/2014/main" id="{3A81B5A0-B2AB-0335-BD13-A0194A3AD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1052514"/>
            <a:ext cx="660717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E564EF94-E7E7-B3A9-C2E5-68FD53E49AAE}"/>
              </a:ext>
            </a:extLst>
          </p:cNvPr>
          <p:cNvSpPr>
            <a:spLocks noGrp="1"/>
          </p:cNvSpPr>
          <p:nvPr>
            <p:ph type="sldNum" sz="quarter" idx="12"/>
          </p:nvPr>
        </p:nvSpPr>
        <p:spPr/>
        <p:txBody>
          <a:bodyPr/>
          <a:lstStyle/>
          <a:p>
            <a:fld id="{465CF76E-7DD6-4788-B65D-644C0C0E1967}" type="slidenum">
              <a:rPr lang="fr-FR" altLang="fr-FR"/>
              <a:pPr/>
              <a:t>7</a:t>
            </a:fld>
            <a:endParaRPr lang="fr-FR" altLang="fr-FR"/>
          </a:p>
        </p:txBody>
      </p:sp>
      <p:sp>
        <p:nvSpPr>
          <p:cNvPr id="1522691" name="Rectangle 3">
            <a:extLst>
              <a:ext uri="{FF2B5EF4-FFF2-40B4-BE49-F238E27FC236}">
                <a16:creationId xmlns:a16="http://schemas.microsoft.com/office/drawing/2014/main" id="{346297BA-F37E-2BC0-8CBB-BAA8CEA9B699}"/>
              </a:ext>
            </a:extLst>
          </p:cNvPr>
          <p:cNvSpPr>
            <a:spLocks noGrp="1" noChangeArrowheads="1"/>
          </p:cNvSpPr>
          <p:nvPr>
            <p:ph type="body" idx="1"/>
          </p:nvPr>
        </p:nvSpPr>
        <p:spPr>
          <a:xfrm>
            <a:off x="363683" y="2036399"/>
            <a:ext cx="10733808" cy="2982410"/>
          </a:xfrm>
        </p:spPr>
        <p:style>
          <a:lnRef idx="2">
            <a:schemeClr val="accent1"/>
          </a:lnRef>
          <a:fillRef idx="1">
            <a:schemeClr val="lt1"/>
          </a:fillRef>
          <a:effectRef idx="0">
            <a:schemeClr val="accent1"/>
          </a:effectRef>
          <a:fontRef idx="minor">
            <a:schemeClr val="dk1"/>
          </a:fontRef>
        </p:style>
        <p:txBody>
          <a:bodyPr>
            <a:noAutofit/>
          </a:bodyPr>
          <a:lstStyle/>
          <a:p>
            <a:pPr algn="just">
              <a:lnSpc>
                <a:spcPct val="200000"/>
              </a:lnSpc>
            </a:pPr>
            <a:r>
              <a:rPr lang="fr-FR" altLang="fr-FR" sz="1800" dirty="0">
                <a:solidFill>
                  <a:srgbClr val="7FFF00"/>
                </a:solidFill>
              </a:rPr>
              <a:t>   </a:t>
            </a:r>
            <a:r>
              <a:rPr lang="fr-FR" altLang="fr-FR" sz="1800" dirty="0"/>
              <a:t>Le but de la résistances des matériaux est de déterminer </a:t>
            </a:r>
            <a:r>
              <a:rPr lang="fr-FR" altLang="fr-FR" sz="1800" dirty="0">
                <a:solidFill>
                  <a:srgbClr val="F6BF69"/>
                </a:solidFill>
              </a:rPr>
              <a:t>la forme</a:t>
            </a:r>
            <a:r>
              <a:rPr lang="fr-FR" altLang="fr-FR" sz="1800" dirty="0"/>
              <a:t>, </a:t>
            </a:r>
            <a:r>
              <a:rPr lang="fr-FR" altLang="fr-FR" sz="1800" dirty="0">
                <a:solidFill>
                  <a:srgbClr val="F6BF69"/>
                </a:solidFill>
              </a:rPr>
              <a:t>les dimensions</a:t>
            </a:r>
            <a:r>
              <a:rPr lang="fr-FR" altLang="fr-FR" sz="1800" dirty="0"/>
              <a:t> et </a:t>
            </a:r>
            <a:r>
              <a:rPr lang="fr-FR" altLang="fr-FR" sz="1800" dirty="0">
                <a:solidFill>
                  <a:srgbClr val="F6BF69"/>
                </a:solidFill>
              </a:rPr>
              <a:t>la matière</a:t>
            </a:r>
            <a:r>
              <a:rPr lang="fr-FR" altLang="fr-FR" sz="1800" dirty="0"/>
              <a:t> des pièces entrant dans une construction , de telle manière que ces pièces résistent aux efforts qui leur sont appliqués.</a:t>
            </a:r>
          </a:p>
          <a:p>
            <a:pPr algn="just">
              <a:lnSpc>
                <a:spcPct val="200000"/>
              </a:lnSpc>
            </a:pPr>
            <a:r>
              <a:rPr lang="fr-FR" altLang="fr-FR" sz="1800" dirty="0"/>
              <a:t>     Cette notion de résistance implique non seulement que les pièces </a:t>
            </a:r>
            <a:r>
              <a:rPr lang="fr-FR" altLang="fr-FR" sz="1800" dirty="0">
                <a:solidFill>
                  <a:srgbClr val="DC0081"/>
                </a:solidFill>
              </a:rPr>
              <a:t>ne se rompent pas</a:t>
            </a:r>
            <a:r>
              <a:rPr lang="fr-FR" altLang="fr-FR" sz="1800" dirty="0"/>
              <a:t> , mai aussi qu’elles n’atteignent pas des </a:t>
            </a:r>
            <a:r>
              <a:rPr lang="fr-FR" altLang="fr-FR" sz="1800" dirty="0">
                <a:solidFill>
                  <a:srgbClr val="DC0081"/>
                </a:solidFill>
              </a:rPr>
              <a:t>déformations prohibitives.</a:t>
            </a:r>
          </a:p>
        </p:txBody>
      </p:sp>
      <p:sp>
        <p:nvSpPr>
          <p:cNvPr id="7" name="Titre 1">
            <a:extLst>
              <a:ext uri="{FF2B5EF4-FFF2-40B4-BE49-F238E27FC236}">
                <a16:creationId xmlns:a16="http://schemas.microsoft.com/office/drawing/2014/main" id="{04EAD68E-F4B3-03E7-811F-779CBDBEA054}"/>
              </a:ext>
            </a:extLst>
          </p:cNvPr>
          <p:cNvSpPr>
            <a:spLocks noGrp="1"/>
          </p:cNvSpPr>
          <p:nvPr>
            <p:ph type="title"/>
          </p:nvPr>
        </p:nvSpPr>
        <p:spPr>
          <a:xfrm>
            <a:off x="937952" y="219419"/>
            <a:ext cx="10515600" cy="579254"/>
          </a:xfrm>
        </p:spPr>
        <p:txBody>
          <a:bodyPr>
            <a:normAutofit/>
          </a:bodyPr>
          <a:lstStyle/>
          <a:p>
            <a:pPr algn="ctr"/>
            <a:r>
              <a:rPr lang="fr-FR" sz="3400" dirty="0">
                <a:latin typeface="Arial" panose="020B0604020202020204" pitchFamily="34" charset="0"/>
                <a:cs typeface="Arial" panose="020B0604020202020204" pitchFamily="34" charset="0"/>
              </a:rPr>
              <a:t>Notions sur les charges et les contraintes</a:t>
            </a:r>
            <a:endParaRPr lang="fr-FR" sz="3400"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0AFFE795-3EF2-C478-1933-D3C0FDB043E2}"/>
              </a:ext>
            </a:extLst>
          </p:cNvPr>
          <p:cNvSpPr>
            <a:spLocks noGrp="1"/>
          </p:cNvSpPr>
          <p:nvPr>
            <p:ph type="sldNum" sz="quarter" idx="12"/>
          </p:nvPr>
        </p:nvSpPr>
        <p:spPr/>
        <p:txBody>
          <a:bodyPr/>
          <a:lstStyle/>
          <a:p>
            <a:fld id="{6E35E72D-5BF0-46FF-9C3E-F41994E0BFCA}" type="slidenum">
              <a:rPr lang="fr-FR" altLang="fr-FR"/>
              <a:pPr/>
              <a:t>70</a:t>
            </a:fld>
            <a:endParaRPr lang="fr-FR" altLang="fr-FR"/>
          </a:p>
        </p:txBody>
      </p:sp>
      <p:sp>
        <p:nvSpPr>
          <p:cNvPr id="1710082" name="Rectangle 2">
            <a:extLst>
              <a:ext uri="{FF2B5EF4-FFF2-40B4-BE49-F238E27FC236}">
                <a16:creationId xmlns:a16="http://schemas.microsoft.com/office/drawing/2014/main" id="{47B7C76C-9A7C-A842-DC0F-F7AB0C59487B}"/>
              </a:ext>
            </a:extLst>
          </p:cNvPr>
          <p:cNvSpPr>
            <a:spLocks noGrp="1" noChangeArrowheads="1"/>
          </p:cNvSpPr>
          <p:nvPr>
            <p:ph type="title"/>
          </p:nvPr>
        </p:nvSpPr>
        <p:spPr>
          <a:xfrm>
            <a:off x="2208213" y="1"/>
            <a:ext cx="7772400" cy="765175"/>
          </a:xfrm>
        </p:spPr>
        <p:txBody>
          <a:bodyPr/>
          <a:lstStyle/>
          <a:p>
            <a:r>
              <a:rPr lang="fr-FR" altLang="fr-FR" b="1"/>
              <a:t>QUESTION N°3</a:t>
            </a:r>
          </a:p>
        </p:txBody>
      </p:sp>
      <p:pic>
        <p:nvPicPr>
          <p:cNvPr id="1710084" name="Picture 4">
            <a:extLst>
              <a:ext uri="{FF2B5EF4-FFF2-40B4-BE49-F238E27FC236}">
                <a16:creationId xmlns:a16="http://schemas.microsoft.com/office/drawing/2014/main" id="{45A92328-DE82-232A-0001-3ECF309B6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692151"/>
            <a:ext cx="6607175"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0085" name="Picture 5">
            <a:extLst>
              <a:ext uri="{FF2B5EF4-FFF2-40B4-BE49-F238E27FC236}">
                <a16:creationId xmlns:a16="http://schemas.microsoft.com/office/drawing/2014/main" id="{28A5EA0F-EBF6-72FA-33D0-3B813832A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4724401"/>
            <a:ext cx="7632700" cy="129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C056511-6167-4376-F059-A44720D8B7B4}"/>
              </a:ext>
            </a:extLst>
          </p:cNvPr>
          <p:cNvSpPr>
            <a:spLocks noGrp="1"/>
          </p:cNvSpPr>
          <p:nvPr>
            <p:ph type="sldNum" sz="quarter" idx="12"/>
          </p:nvPr>
        </p:nvSpPr>
        <p:spPr/>
        <p:txBody>
          <a:bodyPr/>
          <a:lstStyle/>
          <a:p>
            <a:fld id="{39601EF2-AB62-4DD5-8072-F6C9EC0BD175}" type="slidenum">
              <a:rPr lang="fr-FR" altLang="fr-FR"/>
              <a:pPr/>
              <a:t>71</a:t>
            </a:fld>
            <a:endParaRPr lang="fr-FR" altLang="fr-FR"/>
          </a:p>
        </p:txBody>
      </p:sp>
      <p:sp>
        <p:nvSpPr>
          <p:cNvPr id="1711106" name="Rectangle 2">
            <a:extLst>
              <a:ext uri="{FF2B5EF4-FFF2-40B4-BE49-F238E27FC236}">
                <a16:creationId xmlns:a16="http://schemas.microsoft.com/office/drawing/2014/main" id="{50A723ED-96CB-BA4F-3127-F38D1C122D4D}"/>
              </a:ext>
            </a:extLst>
          </p:cNvPr>
          <p:cNvSpPr>
            <a:spLocks noGrp="1" noChangeArrowheads="1"/>
          </p:cNvSpPr>
          <p:nvPr>
            <p:ph type="title"/>
          </p:nvPr>
        </p:nvSpPr>
        <p:spPr>
          <a:xfrm>
            <a:off x="2208213" y="1"/>
            <a:ext cx="7772400" cy="765175"/>
          </a:xfrm>
        </p:spPr>
        <p:txBody>
          <a:bodyPr/>
          <a:lstStyle/>
          <a:p>
            <a:r>
              <a:rPr lang="fr-FR" altLang="fr-FR" b="1"/>
              <a:t>QUESTION N°4</a:t>
            </a:r>
          </a:p>
        </p:txBody>
      </p:sp>
      <p:pic>
        <p:nvPicPr>
          <p:cNvPr id="1711108" name="Picture 4">
            <a:extLst>
              <a:ext uri="{FF2B5EF4-FFF2-40B4-BE49-F238E27FC236}">
                <a16:creationId xmlns:a16="http://schemas.microsoft.com/office/drawing/2014/main" id="{6418F8E4-0573-6EB0-718D-D3E839862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450" y="1196976"/>
            <a:ext cx="6796088" cy="396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3CDD8E38-8BD6-C6CA-8BEC-6F093DA07319}"/>
              </a:ext>
            </a:extLst>
          </p:cNvPr>
          <p:cNvSpPr>
            <a:spLocks noGrp="1"/>
          </p:cNvSpPr>
          <p:nvPr>
            <p:ph type="sldNum" sz="quarter" idx="12"/>
          </p:nvPr>
        </p:nvSpPr>
        <p:spPr/>
        <p:txBody>
          <a:bodyPr/>
          <a:lstStyle/>
          <a:p>
            <a:fld id="{8CE36BF6-E9C1-40D1-8C4B-3144C9910DC5}" type="slidenum">
              <a:rPr lang="fr-FR" altLang="fr-FR"/>
              <a:pPr/>
              <a:t>72</a:t>
            </a:fld>
            <a:endParaRPr lang="fr-FR" altLang="fr-FR"/>
          </a:p>
        </p:txBody>
      </p:sp>
      <p:sp>
        <p:nvSpPr>
          <p:cNvPr id="1712130" name="Rectangle 2">
            <a:extLst>
              <a:ext uri="{FF2B5EF4-FFF2-40B4-BE49-F238E27FC236}">
                <a16:creationId xmlns:a16="http://schemas.microsoft.com/office/drawing/2014/main" id="{2CCC16CB-5DF4-4DE0-155E-62A696DE6433}"/>
              </a:ext>
            </a:extLst>
          </p:cNvPr>
          <p:cNvSpPr>
            <a:spLocks noGrp="1" noChangeArrowheads="1"/>
          </p:cNvSpPr>
          <p:nvPr>
            <p:ph type="title"/>
          </p:nvPr>
        </p:nvSpPr>
        <p:spPr>
          <a:xfrm>
            <a:off x="2208213" y="1"/>
            <a:ext cx="7772400" cy="765175"/>
          </a:xfrm>
        </p:spPr>
        <p:txBody>
          <a:bodyPr/>
          <a:lstStyle/>
          <a:p>
            <a:r>
              <a:rPr lang="fr-FR" altLang="fr-FR" b="1"/>
              <a:t>QUESTION N°4</a:t>
            </a:r>
          </a:p>
        </p:txBody>
      </p:sp>
      <p:pic>
        <p:nvPicPr>
          <p:cNvPr id="1712132" name="Picture 4">
            <a:extLst>
              <a:ext uri="{FF2B5EF4-FFF2-40B4-BE49-F238E27FC236}">
                <a16:creationId xmlns:a16="http://schemas.microsoft.com/office/drawing/2014/main" id="{1C3A4FD6-ED0E-BBF3-ECE2-A89FD1713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014" y="836614"/>
            <a:ext cx="7056437" cy="287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2133" name="Picture 5">
            <a:extLst>
              <a:ext uri="{FF2B5EF4-FFF2-40B4-BE49-F238E27FC236}">
                <a16:creationId xmlns:a16="http://schemas.microsoft.com/office/drawing/2014/main" id="{B6B49736-9CAA-C929-6348-FEE34F90D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014" y="3854451"/>
            <a:ext cx="7056437" cy="226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9C6D3D67-A853-43BF-C34D-33FA47261BDB}"/>
              </a:ext>
            </a:extLst>
          </p:cNvPr>
          <p:cNvSpPr>
            <a:spLocks noGrp="1"/>
          </p:cNvSpPr>
          <p:nvPr>
            <p:ph type="sldNum" sz="quarter" idx="12"/>
          </p:nvPr>
        </p:nvSpPr>
        <p:spPr/>
        <p:txBody>
          <a:bodyPr/>
          <a:lstStyle/>
          <a:p>
            <a:fld id="{8EC38C2C-2D9A-469D-9C98-CDBB24E7D065}" type="slidenum">
              <a:rPr lang="fr-FR" altLang="fr-FR"/>
              <a:pPr/>
              <a:t>73</a:t>
            </a:fld>
            <a:endParaRPr lang="fr-FR" altLang="fr-FR"/>
          </a:p>
        </p:txBody>
      </p:sp>
      <p:sp>
        <p:nvSpPr>
          <p:cNvPr id="1713154" name="Rectangle 2">
            <a:extLst>
              <a:ext uri="{FF2B5EF4-FFF2-40B4-BE49-F238E27FC236}">
                <a16:creationId xmlns:a16="http://schemas.microsoft.com/office/drawing/2014/main" id="{73D5D207-6174-F260-C52D-A2B0AB37AC0A}"/>
              </a:ext>
            </a:extLst>
          </p:cNvPr>
          <p:cNvSpPr>
            <a:spLocks noGrp="1" noChangeArrowheads="1"/>
          </p:cNvSpPr>
          <p:nvPr>
            <p:ph type="title"/>
          </p:nvPr>
        </p:nvSpPr>
        <p:spPr>
          <a:xfrm>
            <a:off x="2424113" y="1"/>
            <a:ext cx="7772400" cy="836613"/>
          </a:xfrm>
        </p:spPr>
        <p:txBody>
          <a:bodyPr/>
          <a:lstStyle/>
          <a:p>
            <a:r>
              <a:rPr lang="fr-FR" altLang="fr-FR" b="1"/>
              <a:t>QUESTION N°5</a:t>
            </a:r>
          </a:p>
        </p:txBody>
      </p:sp>
      <p:pic>
        <p:nvPicPr>
          <p:cNvPr id="1713156" name="Picture 4">
            <a:extLst>
              <a:ext uri="{FF2B5EF4-FFF2-40B4-BE49-F238E27FC236}">
                <a16:creationId xmlns:a16="http://schemas.microsoft.com/office/drawing/2014/main" id="{871300E6-915C-16A6-88ED-2F3BAA1D7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1341438"/>
            <a:ext cx="7345362"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68643239-59F0-DF5F-ED86-615516C3EE9F}"/>
              </a:ext>
            </a:extLst>
          </p:cNvPr>
          <p:cNvSpPr>
            <a:spLocks noGrp="1"/>
          </p:cNvSpPr>
          <p:nvPr>
            <p:ph type="sldNum" sz="quarter" idx="12"/>
          </p:nvPr>
        </p:nvSpPr>
        <p:spPr/>
        <p:txBody>
          <a:bodyPr/>
          <a:lstStyle/>
          <a:p>
            <a:fld id="{9204C371-0F56-4F39-8522-06F657D58736}" type="slidenum">
              <a:rPr lang="fr-FR" altLang="fr-FR"/>
              <a:pPr/>
              <a:t>74</a:t>
            </a:fld>
            <a:endParaRPr lang="fr-FR" altLang="fr-FR"/>
          </a:p>
        </p:txBody>
      </p:sp>
      <p:sp>
        <p:nvSpPr>
          <p:cNvPr id="1714178" name="Rectangle 2">
            <a:extLst>
              <a:ext uri="{FF2B5EF4-FFF2-40B4-BE49-F238E27FC236}">
                <a16:creationId xmlns:a16="http://schemas.microsoft.com/office/drawing/2014/main" id="{C972A5C1-1DDE-4448-C017-C268C2256DB6}"/>
              </a:ext>
            </a:extLst>
          </p:cNvPr>
          <p:cNvSpPr>
            <a:spLocks noGrp="1" noChangeArrowheads="1"/>
          </p:cNvSpPr>
          <p:nvPr>
            <p:ph type="title"/>
          </p:nvPr>
        </p:nvSpPr>
        <p:spPr>
          <a:xfrm>
            <a:off x="2208213" y="1"/>
            <a:ext cx="7772400" cy="765175"/>
          </a:xfrm>
        </p:spPr>
        <p:txBody>
          <a:bodyPr/>
          <a:lstStyle/>
          <a:p>
            <a:r>
              <a:rPr lang="fr-FR" altLang="fr-FR" b="1"/>
              <a:t>QUESTION N°5</a:t>
            </a:r>
          </a:p>
        </p:txBody>
      </p:sp>
      <p:pic>
        <p:nvPicPr>
          <p:cNvPr id="1714180" name="Picture 4">
            <a:extLst>
              <a:ext uri="{FF2B5EF4-FFF2-40B4-BE49-F238E27FC236}">
                <a16:creationId xmlns:a16="http://schemas.microsoft.com/office/drawing/2014/main" id="{8B068ADA-D4B1-9C10-8C29-590A926FF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765176"/>
            <a:ext cx="7561263" cy="344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14181" name="Picture 5">
            <a:extLst>
              <a:ext uri="{FF2B5EF4-FFF2-40B4-BE49-F238E27FC236}">
                <a16:creationId xmlns:a16="http://schemas.microsoft.com/office/drawing/2014/main" id="{FF0B4156-CCC0-0647-75D6-EB9CE7BDE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1" y="4365626"/>
            <a:ext cx="7561263"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72302" y="169216"/>
            <a:ext cx="5080237" cy="461665"/>
          </a:xfrm>
          <a:prstGeom prst="rect">
            <a:avLst/>
          </a:prstGeom>
        </p:spPr>
        <p:txBody>
          <a:bodyPr wrap="none">
            <a:spAutoFit/>
          </a:bodyPr>
          <a:lstStyle/>
          <a:p>
            <a:r>
              <a:rPr lang="fr-FR" sz="2400" dirty="0">
                <a:latin typeface="Arial" panose="020B0604020202020204" pitchFamily="34" charset="0"/>
                <a:cs typeface="Arial" panose="020B0604020202020204" pitchFamily="34" charset="0"/>
              </a:rPr>
              <a:t>Matériaux composites: Présentation</a:t>
            </a:r>
          </a:p>
        </p:txBody>
      </p:sp>
      <p:sp>
        <p:nvSpPr>
          <p:cNvPr id="3" name="Rectangle 1"/>
          <p:cNvSpPr>
            <a:spLocks noChangeArrowheads="1"/>
          </p:cNvSpPr>
          <p:nvPr/>
        </p:nvSpPr>
        <p:spPr bwMode="auto">
          <a:xfrm>
            <a:off x="635615" y="2444803"/>
            <a:ext cx="11153615" cy="3000821"/>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L’idée au départ est venue d’associer dans une même masse des matériaux de nature différente pour bénéficier des performances individuelles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Créer un matériau hétérogène dont les performances globales sont encore accrues.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Ses grandes performances, sa masse spécifique faible et de part son procédé de fabrication ont rendu ce produit très attractif dans la construction aéronautique.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b="0" i="0" u="none" strike="noStrike" cap="none" normalizeH="0" baseline="0" dirty="0">
                <a:ln>
                  <a:noFill/>
                </a:ln>
                <a:solidFill>
                  <a:schemeClr val="tx1"/>
                </a:solidFill>
                <a:effectLst/>
                <a:latin typeface="Arial" panose="020B0604020202020204" pitchFamily="34" charset="0"/>
                <a:cs typeface="Arial" panose="020B0604020202020204" pitchFamily="34" charset="0"/>
              </a:rPr>
              <a:t>Son utilisation très discrète, au départ dans des structures secondaires, s’est très vite développée dans la fabrication de structures travaillantes (gouvernes, spoilers, volets, capots, etc...).</a:t>
            </a:r>
          </a:p>
        </p:txBody>
      </p:sp>
      <p:sp>
        <p:nvSpPr>
          <p:cNvPr id="6" name="Rectangle 5"/>
          <p:cNvSpPr/>
          <p:nvPr/>
        </p:nvSpPr>
        <p:spPr>
          <a:xfrm>
            <a:off x="635615" y="691533"/>
            <a:ext cx="11153614" cy="12875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latin typeface="Arial" panose="020B0604020202020204" pitchFamily="34" charset="0"/>
                <a:cs typeface="Arial" panose="020B0604020202020204" pitchFamily="34" charset="0"/>
              </a:rPr>
              <a:t>Définition</a:t>
            </a:r>
            <a:r>
              <a:rPr lang="fr-FR" dirty="0">
                <a:latin typeface="Arial" panose="020B0604020202020204" pitchFamily="34" charset="0"/>
                <a:cs typeface="Arial" panose="020B0604020202020204" pitchFamily="34" charset="0"/>
              </a:rPr>
              <a:t>: Assemblage intime de deux ou plusieurs éléments non miscibles, de forme et structures différentes, dont les qualités se complètent pour donner un matériau hétérogène dont les performances globales sont considérablement améliorées.</a:t>
            </a:r>
          </a:p>
        </p:txBody>
      </p:sp>
    </p:spTree>
    <p:extLst>
      <p:ext uri="{BB962C8B-B14F-4D97-AF65-F5344CB8AC3E}">
        <p14:creationId xmlns:p14="http://schemas.microsoft.com/office/powerpoint/2010/main" val="3662609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5">
            <a:extLst>
              <a:ext uri="{FF2B5EF4-FFF2-40B4-BE49-F238E27FC236}">
                <a16:creationId xmlns:a16="http://schemas.microsoft.com/office/drawing/2014/main" id="{0589376A-7DDE-8E93-7026-4C65F2E6BEFC}"/>
              </a:ext>
            </a:extLst>
          </p:cNvPr>
          <p:cNvSpPr>
            <a:spLocks noGrp="1"/>
          </p:cNvSpPr>
          <p:nvPr>
            <p:ph type="sldNum" sz="quarter" idx="12"/>
          </p:nvPr>
        </p:nvSpPr>
        <p:spPr/>
        <p:txBody>
          <a:bodyPr/>
          <a:lstStyle/>
          <a:p>
            <a:fld id="{A4ECA836-E159-474D-BF55-F2E9F4038273}" type="slidenum">
              <a:rPr lang="fr-FR" altLang="fr-FR"/>
              <a:pPr/>
              <a:t>76</a:t>
            </a:fld>
            <a:endParaRPr lang="fr-FR" altLang="fr-FR"/>
          </a:p>
        </p:txBody>
      </p:sp>
      <p:sp>
        <p:nvSpPr>
          <p:cNvPr id="2036739" name="Rectangle 3">
            <a:extLst>
              <a:ext uri="{FF2B5EF4-FFF2-40B4-BE49-F238E27FC236}">
                <a16:creationId xmlns:a16="http://schemas.microsoft.com/office/drawing/2014/main" id="{4D4E3B7E-95E2-9782-5185-D70BE41CF07A}"/>
              </a:ext>
            </a:extLst>
          </p:cNvPr>
          <p:cNvSpPr>
            <a:spLocks noGrp="1" noChangeArrowheads="1"/>
          </p:cNvSpPr>
          <p:nvPr>
            <p:ph type="body" idx="1"/>
          </p:nvPr>
        </p:nvSpPr>
        <p:spPr>
          <a:xfrm>
            <a:off x="2179504" y="1600792"/>
            <a:ext cx="8229600" cy="3656415"/>
          </a:xfrm>
        </p:spPr>
        <p:style>
          <a:lnRef idx="2">
            <a:schemeClr val="accent1"/>
          </a:lnRef>
          <a:fillRef idx="1">
            <a:schemeClr val="lt1"/>
          </a:fillRef>
          <a:effectRef idx="0">
            <a:schemeClr val="accent1"/>
          </a:effectRef>
          <a:fontRef idx="minor">
            <a:schemeClr val="dk1"/>
          </a:fontRef>
        </p:style>
        <p:txBody>
          <a:bodyPr>
            <a:normAutofit lnSpcReduction="10000"/>
          </a:bodyPr>
          <a:lstStyle/>
          <a:p>
            <a:pPr>
              <a:lnSpc>
                <a:spcPct val="80000"/>
              </a:lnSpc>
              <a:buFont typeface="Wingdings" panose="05000000000000000000" pitchFamily="2" charset="2"/>
              <a:buChar char="Ø"/>
            </a:pPr>
            <a:r>
              <a:rPr lang="fr-FR" altLang="fr-FR" sz="2000" b="1" dirty="0"/>
              <a:t>PRESENTATION</a:t>
            </a:r>
          </a:p>
          <a:p>
            <a:pPr>
              <a:lnSpc>
                <a:spcPct val="80000"/>
              </a:lnSpc>
              <a:buFont typeface="Wingdings" panose="05000000000000000000" pitchFamily="2" charset="2"/>
              <a:buChar char="Ø"/>
            </a:pPr>
            <a:r>
              <a:rPr lang="fr-FR" altLang="fr-FR" sz="2000" b="1" dirty="0"/>
              <a:t>LES FIBRES OU ARMATURE</a:t>
            </a:r>
            <a:r>
              <a:rPr lang="fr-FR" altLang="fr-FR" sz="2000" dirty="0">
                <a:solidFill>
                  <a:schemeClr val="accent2"/>
                </a:solidFill>
              </a:rPr>
              <a:t> </a:t>
            </a:r>
          </a:p>
          <a:p>
            <a:pPr>
              <a:lnSpc>
                <a:spcPct val="80000"/>
              </a:lnSpc>
              <a:buFont typeface="Wingdings" panose="05000000000000000000" pitchFamily="2" charset="2"/>
              <a:buChar char="Ø"/>
            </a:pPr>
            <a:r>
              <a:rPr lang="fr-FR" altLang="fr-FR" sz="2000" b="1" dirty="0"/>
              <a:t>LES MATRICES OU LIANT </a:t>
            </a:r>
          </a:p>
          <a:p>
            <a:pPr>
              <a:lnSpc>
                <a:spcPct val="80000"/>
              </a:lnSpc>
              <a:buFont typeface="Wingdings" panose="05000000000000000000" pitchFamily="2" charset="2"/>
              <a:buChar char="Ø"/>
            </a:pPr>
            <a:r>
              <a:rPr lang="fr-FR" altLang="fr-FR" sz="2000" b="1" dirty="0"/>
              <a:t>PRINCIPE D'ELABORATION D’UNE PIECE</a:t>
            </a:r>
            <a:r>
              <a:rPr lang="fr-FR" altLang="fr-FR" sz="2000" dirty="0"/>
              <a:t> </a:t>
            </a:r>
          </a:p>
          <a:p>
            <a:pPr>
              <a:lnSpc>
                <a:spcPct val="80000"/>
              </a:lnSpc>
              <a:buFont typeface="Wingdings" panose="05000000000000000000" pitchFamily="2" charset="2"/>
              <a:buChar char="Ø"/>
            </a:pPr>
            <a:r>
              <a:rPr lang="fr-FR" altLang="fr-FR" sz="2000" b="1" dirty="0"/>
              <a:t>CARACTERISTIQUES DES COMPOSITES</a:t>
            </a:r>
          </a:p>
          <a:p>
            <a:pPr>
              <a:lnSpc>
                <a:spcPct val="80000"/>
              </a:lnSpc>
              <a:buFont typeface="Wingdings" panose="05000000000000000000" pitchFamily="2" charset="2"/>
              <a:buChar char="Ø"/>
            </a:pPr>
            <a:r>
              <a:rPr lang="fr-FR" altLang="fr-FR" sz="2000" b="1" dirty="0"/>
              <a:t>LA STRUCTURE SANDWICH</a:t>
            </a:r>
          </a:p>
          <a:p>
            <a:pPr>
              <a:lnSpc>
                <a:spcPct val="80000"/>
              </a:lnSpc>
              <a:buFont typeface="Wingdings" panose="05000000000000000000" pitchFamily="2" charset="2"/>
              <a:buChar char="Ø"/>
            </a:pPr>
            <a:r>
              <a:rPr lang="fr-FR" altLang="fr-FR" sz="2000" b="1" dirty="0"/>
              <a:t>LA STRUCTURE MONOLITHIQUE</a:t>
            </a:r>
          </a:p>
          <a:p>
            <a:pPr>
              <a:lnSpc>
                <a:spcPct val="80000"/>
              </a:lnSpc>
              <a:buFont typeface="Wingdings" panose="05000000000000000000" pitchFamily="2" charset="2"/>
              <a:buChar char="Ø"/>
            </a:pPr>
            <a:r>
              <a:rPr lang="fr-FR" altLang="fr-FR" sz="2000" b="1" dirty="0"/>
              <a:t>LES COMPOSITES HYBRIDES</a:t>
            </a:r>
          </a:p>
          <a:p>
            <a:pPr>
              <a:lnSpc>
                <a:spcPct val="80000"/>
              </a:lnSpc>
              <a:buFont typeface="Wingdings" panose="05000000000000000000" pitchFamily="2" charset="2"/>
              <a:buChar char="Ø"/>
            </a:pPr>
            <a:r>
              <a:rPr lang="fr-FR" altLang="fr-FR" sz="2000" b="1" dirty="0"/>
              <a:t>PROTECTION DES MATERIAUX COMPOSITES</a:t>
            </a:r>
            <a:r>
              <a:rPr lang="fr-FR" altLang="fr-FR" sz="2000" dirty="0"/>
              <a:t> </a:t>
            </a:r>
          </a:p>
          <a:p>
            <a:pPr>
              <a:lnSpc>
                <a:spcPct val="80000"/>
              </a:lnSpc>
              <a:buFont typeface="Wingdings" panose="05000000000000000000" pitchFamily="2" charset="2"/>
              <a:buChar char="Ø"/>
            </a:pPr>
            <a:r>
              <a:rPr lang="fr-FR" altLang="fr-FR" sz="2000" b="1" dirty="0">
                <a:solidFill>
                  <a:schemeClr val="accent2"/>
                </a:solidFill>
              </a:rPr>
              <a:t>EXEMPLES D'APPLICATIONS SUR AERONEFS</a:t>
            </a:r>
            <a:r>
              <a:rPr lang="fr-FR" altLang="fr-FR" sz="2000" dirty="0"/>
              <a:t> </a:t>
            </a:r>
          </a:p>
        </p:txBody>
      </p:sp>
      <p:sp>
        <p:nvSpPr>
          <p:cNvPr id="4" name="Rectangle 3">
            <a:extLst>
              <a:ext uri="{FF2B5EF4-FFF2-40B4-BE49-F238E27FC236}">
                <a16:creationId xmlns:a16="http://schemas.microsoft.com/office/drawing/2014/main" id="{01D5D429-1B77-C76E-AD52-E5AC15BB7BF5}"/>
              </a:ext>
            </a:extLst>
          </p:cNvPr>
          <p:cNvSpPr/>
          <p:nvPr/>
        </p:nvSpPr>
        <p:spPr>
          <a:xfrm>
            <a:off x="4505660" y="270816"/>
            <a:ext cx="3180679" cy="461665"/>
          </a:xfrm>
          <a:prstGeom prst="rect">
            <a:avLst/>
          </a:prstGeom>
        </p:spPr>
        <p:txBody>
          <a:bodyPr wrap="none">
            <a:spAutoFit/>
          </a:bodyPr>
          <a:lstStyle/>
          <a:p>
            <a:pPr algn="ctr"/>
            <a:r>
              <a:rPr lang="fr-FR" sz="2400" dirty="0">
                <a:latin typeface="Arial" panose="020B0604020202020204" pitchFamily="34" charset="0"/>
                <a:cs typeface="Arial" panose="020B0604020202020204" pitchFamily="34" charset="0"/>
              </a:rPr>
              <a:t>Matériaux composites</a:t>
            </a:r>
          </a:p>
        </p:txBody>
      </p:sp>
    </p:spTree>
    <p:extLst>
      <p:ext uri="{BB962C8B-B14F-4D97-AF65-F5344CB8AC3E}">
        <p14:creationId xmlns:p14="http://schemas.microsoft.com/office/powerpoint/2010/main" val="467401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04291" y="155806"/>
            <a:ext cx="7622754" cy="692494"/>
          </a:xfrm>
        </p:spPr>
        <p:txBody>
          <a:bodyPr>
            <a:normAutofit fontScale="90000"/>
          </a:bodyPr>
          <a:lstStyle/>
          <a:p>
            <a:pPr algn="ctr"/>
            <a:r>
              <a:rPr lang="fr-FR" b="1" dirty="0"/>
              <a:t>Caractéristiques des composites</a:t>
            </a:r>
            <a:endParaRPr lang="fr-FR" dirty="0"/>
          </a:p>
        </p:txBody>
      </p:sp>
      <p:sp>
        <p:nvSpPr>
          <p:cNvPr id="4" name="Rectangle 3"/>
          <p:cNvSpPr/>
          <p:nvPr/>
        </p:nvSpPr>
        <p:spPr>
          <a:xfrm>
            <a:off x="908536" y="1360896"/>
            <a:ext cx="10374923" cy="33650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L’utilisation des matériaux composites permet par leurs procédés de fabrication de diminuer le nombre de pièces, </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on conçoit des pièces monoblocs composées de plusieurs sous- ensembles.</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Les assemblages sont réalisés par collages </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l’orientation judicieuse des fibres confère une répartition homogènes des efforts ; </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ceci permet d’obtenir des revêtements avec raidisseurs incorporés diminuant de fait nombreux éléments de fixation (rivets, vis, etc...).</a:t>
            </a:r>
          </a:p>
          <a:p>
            <a:pPr marL="285750" indent="-285750">
              <a:lnSpc>
                <a:spcPct val="150000"/>
              </a:lnSpc>
              <a:buFont typeface="Wingdings" panose="05000000000000000000" pitchFamily="2" charset="2"/>
              <a:buChar char="Ø"/>
            </a:pP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22749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39585" y="1555712"/>
            <a:ext cx="10395857" cy="388439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Bonne résistance spécifique (caractéristiques mécaniques / densité)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Module spécifique élevé (module d’Young / densité)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Bonne tenue à la fatigue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Fail-</a:t>
            </a:r>
            <a:r>
              <a:rPr lang="fr-FR" dirty="0" err="1">
                <a:latin typeface="Arial" panose="020B0604020202020204" pitchFamily="34" charset="0"/>
                <a:cs typeface="Arial" panose="020B0604020202020204" pitchFamily="34" charset="0"/>
              </a:rPr>
              <a:t>safe</a:t>
            </a:r>
            <a:r>
              <a:rPr lang="fr-FR" dirty="0">
                <a:latin typeface="Arial" panose="020B0604020202020204" pitchFamily="34" charset="0"/>
                <a:cs typeface="Arial" panose="020B0604020202020204" pitchFamily="34" charset="0"/>
              </a:rPr>
              <a:t> de part sa conception (risques de propagation de criques minimes)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Bonne tenue à la corrosion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Dilatation thermique faible (notamment pour le kevlar et le carbone)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Fabrication aisée des pièces (Minimiser les coûts).</a:t>
            </a:r>
          </a:p>
        </p:txBody>
      </p:sp>
      <p:sp>
        <p:nvSpPr>
          <p:cNvPr id="7" name="Titre 1"/>
          <p:cNvSpPr txBox="1">
            <a:spLocks/>
          </p:cNvSpPr>
          <p:nvPr/>
        </p:nvSpPr>
        <p:spPr>
          <a:xfrm>
            <a:off x="4010850" y="401220"/>
            <a:ext cx="4453328" cy="489313"/>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dirty="0">
                <a:latin typeface="Arial" panose="020B0604020202020204" pitchFamily="34" charset="0"/>
                <a:cs typeface="Arial" panose="020B0604020202020204" pitchFamily="34" charset="0"/>
              </a:rPr>
              <a:t>Matériaux composites: Qualités</a:t>
            </a:r>
          </a:p>
        </p:txBody>
      </p:sp>
    </p:spTree>
    <p:extLst>
      <p:ext uri="{BB962C8B-B14F-4D97-AF65-F5344CB8AC3E}">
        <p14:creationId xmlns:p14="http://schemas.microsoft.com/office/powerpoint/2010/main" val="28796271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45343" y="182356"/>
            <a:ext cx="6038012" cy="598261"/>
          </a:xfrm>
        </p:spPr>
        <p:txBody>
          <a:bodyPr>
            <a:normAutofit/>
          </a:bodyPr>
          <a:lstStyle/>
          <a:p>
            <a:pPr algn="ctr"/>
            <a:r>
              <a:rPr lang="fr-FR" sz="2400" dirty="0">
                <a:latin typeface="Arial" panose="020B0604020202020204" pitchFamily="34" charset="0"/>
                <a:cs typeface="Arial" panose="020B0604020202020204" pitchFamily="34" charset="0"/>
              </a:rPr>
              <a:t>Matériaux composites: Constitution</a:t>
            </a:r>
          </a:p>
        </p:txBody>
      </p:sp>
      <p:sp>
        <p:nvSpPr>
          <p:cNvPr id="4" name="Rectangle 3"/>
          <p:cNvSpPr/>
          <p:nvPr/>
        </p:nvSpPr>
        <p:spPr>
          <a:xfrm>
            <a:off x="540517" y="1245260"/>
            <a:ext cx="5209652"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Deux parties principales constituent le matériau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les fibres, armature ou renfort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matrice ou liant.</a:t>
            </a:r>
          </a:p>
          <a:p>
            <a:pPr>
              <a:lnSpc>
                <a:spcPct val="150000"/>
              </a:lnSpc>
            </a:pPr>
            <a:r>
              <a:rPr lang="fr-FR" dirty="0">
                <a:latin typeface="Arial" panose="020B0604020202020204" pitchFamily="34" charset="0"/>
                <a:cs typeface="Arial" panose="020B0604020202020204" pitchFamily="34" charset="0"/>
              </a:rPr>
              <a:t>Lorsque l’on nomme un composite, on cite: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en premier le matériau armature ou fibres;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en second le matériau liant ou matrice.</a:t>
            </a:r>
          </a:p>
          <a:p>
            <a:pPr lvl="0">
              <a:lnSpc>
                <a:spcPct val="150000"/>
              </a:lnSpc>
            </a:pPr>
            <a:endParaRPr lang="fr-FR"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5350" y="1226160"/>
            <a:ext cx="5882662" cy="3019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40517" y="4468566"/>
            <a:ext cx="1138185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Exemple : carbone / époxy.</a:t>
            </a:r>
          </a:p>
          <a:p>
            <a:pPr>
              <a:lnSpc>
                <a:spcPct val="150000"/>
              </a:lnSpc>
            </a:pPr>
            <a:r>
              <a:rPr lang="fr-FR" dirty="0">
                <a:latin typeface="Arial" panose="020B0604020202020204" pitchFamily="34" charset="0"/>
                <a:cs typeface="Arial" panose="020B0604020202020204" pitchFamily="34" charset="0"/>
              </a:rPr>
              <a:t>Exemple d’application domestique simple: les pneumatiques (armature fer ou toile, liant caoutchouc).</a:t>
            </a:r>
          </a:p>
        </p:txBody>
      </p:sp>
    </p:spTree>
    <p:extLst>
      <p:ext uri="{BB962C8B-B14F-4D97-AF65-F5344CB8AC3E}">
        <p14:creationId xmlns:p14="http://schemas.microsoft.com/office/powerpoint/2010/main" val="3336063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95C6CE00-BA22-BC77-4A04-5A86D9E09E63}"/>
              </a:ext>
            </a:extLst>
          </p:cNvPr>
          <p:cNvSpPr>
            <a:spLocks noGrp="1"/>
          </p:cNvSpPr>
          <p:nvPr>
            <p:ph type="sldNum" sz="quarter" idx="12"/>
          </p:nvPr>
        </p:nvSpPr>
        <p:spPr/>
        <p:txBody>
          <a:bodyPr/>
          <a:lstStyle/>
          <a:p>
            <a:fld id="{E2B62867-BF17-435F-AAFB-10F4BAFA1A00}" type="slidenum">
              <a:rPr lang="fr-FR" altLang="fr-FR"/>
              <a:pPr/>
              <a:t>8</a:t>
            </a:fld>
            <a:endParaRPr lang="fr-FR" altLang="fr-FR"/>
          </a:p>
        </p:txBody>
      </p:sp>
      <p:sp>
        <p:nvSpPr>
          <p:cNvPr id="1523715" name="Rectangle 3">
            <a:extLst>
              <a:ext uri="{FF2B5EF4-FFF2-40B4-BE49-F238E27FC236}">
                <a16:creationId xmlns:a16="http://schemas.microsoft.com/office/drawing/2014/main" id="{307310F5-5EE2-C32F-F519-C283C9F0F298}"/>
              </a:ext>
            </a:extLst>
          </p:cNvPr>
          <p:cNvSpPr>
            <a:spLocks noGrp="1" noChangeArrowheads="1"/>
          </p:cNvSpPr>
          <p:nvPr>
            <p:ph type="body" idx="1"/>
          </p:nvPr>
        </p:nvSpPr>
        <p:spPr>
          <a:xfrm>
            <a:off x="303068" y="1670048"/>
            <a:ext cx="11585863" cy="4380715"/>
          </a:xfrm>
        </p:spPr>
        <p:style>
          <a:lnRef idx="2">
            <a:schemeClr val="accent1"/>
          </a:lnRef>
          <a:fillRef idx="1">
            <a:schemeClr val="lt1"/>
          </a:fillRef>
          <a:effectRef idx="0">
            <a:schemeClr val="accent1"/>
          </a:effectRef>
          <a:fontRef idx="minor">
            <a:schemeClr val="dk1"/>
          </a:fontRef>
        </p:style>
        <p:txBody>
          <a:bodyPr>
            <a:noAutofit/>
          </a:bodyPr>
          <a:lstStyle/>
          <a:p>
            <a:pPr marL="0" indent="0" algn="just">
              <a:lnSpc>
                <a:spcPct val="100000"/>
              </a:lnSpc>
              <a:buFontTx/>
              <a:buNone/>
            </a:pPr>
            <a:r>
              <a:rPr lang="fr-FR" altLang="fr-FR" sz="2000" dirty="0"/>
              <a:t>En construction aéronautique, la résistance des matériaux joue un rôle d’autant plus important qu’il s’agit de :</a:t>
            </a:r>
          </a:p>
          <a:p>
            <a:pPr marL="0" indent="0" algn="ctr">
              <a:lnSpc>
                <a:spcPct val="100000"/>
              </a:lnSpc>
              <a:buFontTx/>
              <a:buNone/>
            </a:pPr>
            <a:r>
              <a:rPr lang="fr-FR" altLang="fr-FR" sz="2000" dirty="0">
                <a:solidFill>
                  <a:srgbClr val="FF0000"/>
                </a:solidFill>
              </a:rPr>
              <a:t>Construire léger pour des nécessités vitales: il faudra s’efforcer d’obtenir un poids aussi réduit que possible tout en gardant la résistance nécessaire. </a:t>
            </a:r>
          </a:p>
          <a:p>
            <a:pPr marL="0" indent="0" algn="just">
              <a:lnSpc>
                <a:spcPct val="100000"/>
              </a:lnSpc>
              <a:buFontTx/>
              <a:buNone/>
            </a:pPr>
            <a:endParaRPr lang="fr-FR" altLang="fr-FR" sz="2000" dirty="0"/>
          </a:p>
          <a:p>
            <a:pPr marL="0" indent="0" algn="just">
              <a:lnSpc>
                <a:spcPct val="100000"/>
              </a:lnSpc>
              <a:buFontTx/>
              <a:buNone/>
            </a:pPr>
            <a:r>
              <a:rPr lang="fr-FR" altLang="fr-FR" sz="2000" dirty="0"/>
              <a:t>L’étude de la RDM a pour </a:t>
            </a:r>
            <a:r>
              <a:rPr lang="fr-FR" altLang="fr-FR" sz="2000" dirty="0">
                <a:solidFill>
                  <a:srgbClr val="DC0081"/>
                </a:solidFill>
              </a:rPr>
              <a:t>but</a:t>
            </a:r>
            <a:r>
              <a:rPr lang="fr-FR" altLang="fr-FR" sz="2000" dirty="0"/>
              <a:t> </a:t>
            </a:r>
          </a:p>
          <a:p>
            <a:pPr algn="just">
              <a:lnSpc>
                <a:spcPct val="100000"/>
              </a:lnSpc>
            </a:pPr>
            <a:r>
              <a:rPr lang="fr-FR" altLang="fr-FR" sz="2000" dirty="0">
                <a:solidFill>
                  <a:srgbClr val="FF0000"/>
                </a:solidFill>
              </a:rPr>
              <a:t>de connaître la façon dont les matériaux réagissent  à certaines sollicitations;</a:t>
            </a:r>
          </a:p>
          <a:p>
            <a:pPr algn="just">
              <a:lnSpc>
                <a:spcPct val="100000"/>
              </a:lnSpc>
            </a:pPr>
            <a:r>
              <a:rPr lang="fr-FR" altLang="fr-FR" sz="2000" dirty="0">
                <a:solidFill>
                  <a:srgbClr val="FF0000"/>
                </a:solidFill>
              </a:rPr>
              <a:t> de calculer les formes et les dimensions des pièces pour qu’elle puissent résister avec sécurité aux efforts qui leur sont appliqués.</a:t>
            </a:r>
          </a:p>
        </p:txBody>
      </p:sp>
      <p:sp>
        <p:nvSpPr>
          <p:cNvPr id="7" name="Titre 1">
            <a:extLst>
              <a:ext uri="{FF2B5EF4-FFF2-40B4-BE49-F238E27FC236}">
                <a16:creationId xmlns:a16="http://schemas.microsoft.com/office/drawing/2014/main" id="{81A209A7-9858-3086-D465-146B7DC2D9DD}"/>
              </a:ext>
            </a:extLst>
          </p:cNvPr>
          <p:cNvSpPr>
            <a:spLocks noGrp="1"/>
          </p:cNvSpPr>
          <p:nvPr>
            <p:ph type="title"/>
          </p:nvPr>
        </p:nvSpPr>
        <p:spPr>
          <a:xfrm>
            <a:off x="937952" y="296538"/>
            <a:ext cx="10515600" cy="579254"/>
          </a:xfrm>
        </p:spPr>
        <p:txBody>
          <a:bodyPr>
            <a:normAutofit/>
          </a:bodyPr>
          <a:lstStyle/>
          <a:p>
            <a:pPr algn="ctr"/>
            <a:r>
              <a:rPr lang="fr-FR" sz="3400" dirty="0">
                <a:latin typeface="Arial" panose="020B0604020202020204" pitchFamily="34" charset="0"/>
                <a:cs typeface="Arial" panose="020B0604020202020204" pitchFamily="34" charset="0"/>
              </a:rPr>
              <a:t>Notions sur les charges et les contraintes</a:t>
            </a:r>
            <a:endParaRPr lang="fr-FR" sz="3400" dirty="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3631" y="136525"/>
            <a:ext cx="9319845" cy="531690"/>
          </a:xfrm>
        </p:spPr>
        <p:txBody>
          <a:bodyPr>
            <a:normAutofit/>
          </a:bodyPr>
          <a:lstStyle/>
          <a:p>
            <a:pPr algn="ctr"/>
            <a:r>
              <a:rPr lang="fr-FR" sz="2400" dirty="0">
                <a:latin typeface="Arial" panose="020B0604020202020204" pitchFamily="34" charset="0"/>
                <a:cs typeface="Arial" panose="020B0604020202020204" pitchFamily="34" charset="0"/>
              </a:rPr>
              <a:t>Matériaux composites: Les Fibres ou armature</a:t>
            </a:r>
          </a:p>
        </p:txBody>
      </p:sp>
      <p:sp>
        <p:nvSpPr>
          <p:cNvPr id="4" name="Rectangle 3"/>
          <p:cNvSpPr/>
          <p:nvPr/>
        </p:nvSpPr>
        <p:spPr>
          <a:xfrm>
            <a:off x="707572" y="1163149"/>
            <a:ext cx="10646228" cy="216982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lvl="1">
              <a:lnSpc>
                <a:spcPct val="150000"/>
              </a:lnSpc>
            </a:pPr>
            <a:r>
              <a:rPr lang="fr-FR" b="1" dirty="0">
                <a:latin typeface="Arial" panose="020B0604020202020204" pitchFamily="34" charset="0"/>
                <a:cs typeface="Arial" panose="020B0604020202020204" pitchFamily="34" charset="0"/>
              </a:rPr>
              <a:t>Rôle</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donner au matériau les caractéristiques mécaniques maximum, par utilisation de fibres longues et continues ayant de bonnes performances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reprendre la majeure partie des efforts par orientation précise des fibres, pour supporter les charges et contraintes maximum appliquées à la pièce.</a:t>
            </a:r>
          </a:p>
        </p:txBody>
      </p:sp>
      <p:pic>
        <p:nvPicPr>
          <p:cNvPr id="5" name="Picture 4"/>
          <p:cNvPicPr/>
          <p:nvPr/>
        </p:nvPicPr>
        <p:blipFill rotWithShape="1">
          <a:blip r:embed="rId3"/>
          <a:srcRect l="37515" t="29976" r="53405" b="63128"/>
          <a:stretch/>
        </p:blipFill>
        <p:spPr bwMode="auto">
          <a:xfrm>
            <a:off x="7532272" y="3494556"/>
            <a:ext cx="3821528" cy="25853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3" name="Rectangle 2"/>
          <p:cNvSpPr/>
          <p:nvPr/>
        </p:nvSpPr>
        <p:spPr>
          <a:xfrm>
            <a:off x="707572" y="3494556"/>
            <a:ext cx="6096000" cy="258532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0" lvl="2">
              <a:lnSpc>
                <a:spcPct val="150000"/>
              </a:lnSpc>
            </a:pPr>
            <a:r>
              <a:rPr lang="fr-FR" b="1" dirty="0">
                <a:latin typeface="Arial" panose="020B0604020202020204" pitchFamily="34" charset="0"/>
                <a:cs typeface="Arial" panose="020B0604020202020204" pitchFamily="34" charset="0"/>
              </a:rPr>
              <a:t>Principales qualités requises</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caractéristiques mécaniques élevées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légèreté;</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compatibilité avec le liant (résines)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résistance thermique bonne;</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adaptabilité aux procédés de mise en œuvre.</a:t>
            </a:r>
          </a:p>
        </p:txBody>
      </p:sp>
    </p:spTree>
    <p:extLst>
      <p:ext uri="{BB962C8B-B14F-4D97-AF65-F5344CB8AC3E}">
        <p14:creationId xmlns:p14="http://schemas.microsoft.com/office/powerpoint/2010/main" val="4415186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6060" y="1283216"/>
            <a:ext cx="8241323" cy="216982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nSpc>
                <a:spcPct val="150000"/>
              </a:lnSpc>
              <a:buFont typeface="Wingdings" panose="05000000000000000000" pitchFamily="2" charset="2"/>
              <a:buChar char="q"/>
            </a:pPr>
            <a:r>
              <a:rPr lang="fr-FR" dirty="0">
                <a:latin typeface="Arial" panose="020B0604020202020204" pitchFamily="34" charset="0"/>
                <a:cs typeface="Arial" panose="020B0604020202020204" pitchFamily="34" charset="0"/>
              </a:rPr>
              <a:t>Les fibres sont d’origine : </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Métallique;</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Minérale;</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Synthétique;</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métalloïdique.</a:t>
            </a:r>
          </a:p>
        </p:txBody>
      </p:sp>
      <p:sp>
        <p:nvSpPr>
          <p:cNvPr id="5" name="Titre 1"/>
          <p:cNvSpPr txBox="1">
            <a:spLocks/>
          </p:cNvSpPr>
          <p:nvPr/>
        </p:nvSpPr>
        <p:spPr>
          <a:xfrm>
            <a:off x="1606060" y="211015"/>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Différents types des fibres et des armature:</a:t>
            </a:r>
          </a:p>
        </p:txBody>
      </p:sp>
      <p:sp>
        <p:nvSpPr>
          <p:cNvPr id="2" name="Rectangle 1"/>
          <p:cNvSpPr/>
          <p:nvPr/>
        </p:nvSpPr>
        <p:spPr>
          <a:xfrm>
            <a:off x="1606060" y="3800344"/>
            <a:ext cx="8241323"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Wingdings" panose="05000000000000000000" pitchFamily="2" charset="2"/>
              <a:buChar char="q"/>
            </a:pPr>
            <a:r>
              <a:rPr lang="fr-FR" dirty="0">
                <a:latin typeface="Arial" panose="020B0604020202020204" pitchFamily="34" charset="0"/>
                <a:cs typeface="Arial" panose="020B0604020202020204" pitchFamily="34" charset="0"/>
              </a:rPr>
              <a:t>En construction aéronautique on utilise surtout : </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fibre de verre (GFRP),</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fibre d’aramide (AFRP) </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fibre de carbone (CFRP). </a:t>
            </a:r>
          </a:p>
        </p:txBody>
      </p:sp>
    </p:spTree>
    <p:extLst>
      <p:ext uri="{BB962C8B-B14F-4D97-AF65-F5344CB8AC3E}">
        <p14:creationId xmlns:p14="http://schemas.microsoft.com/office/powerpoint/2010/main" val="28344703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3414" y="757750"/>
            <a:ext cx="7918940" cy="549381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b="1" dirty="0">
                <a:latin typeface="Arial" panose="020B0604020202020204" pitchFamily="34" charset="0"/>
                <a:cs typeface="Arial" panose="020B0604020202020204" pitchFamily="34" charset="0"/>
              </a:rPr>
              <a:t>Elaborées à partir de :</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Aciers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alliages d’aluminium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titane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molybdène, tungstène, béryllium...</a:t>
            </a:r>
          </a:p>
          <a:p>
            <a:pPr>
              <a:lnSpc>
                <a:spcPct val="150000"/>
              </a:lnSpc>
            </a:pPr>
            <a:r>
              <a:rPr lang="fr-FR" b="1" dirty="0">
                <a:latin typeface="Arial" panose="020B0604020202020204" pitchFamily="34" charset="0"/>
                <a:cs typeface="Arial" panose="020B0604020202020204" pitchFamily="34" charset="0"/>
              </a:rPr>
              <a:t>Avantages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Propriétés mécaniques intéressantes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tenue mécanique à chaud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excellente conductibilité.</a:t>
            </a:r>
          </a:p>
          <a:p>
            <a:pPr>
              <a:lnSpc>
                <a:spcPct val="150000"/>
              </a:lnSpc>
            </a:pPr>
            <a:r>
              <a:rPr lang="fr-FR" b="1" dirty="0">
                <a:latin typeface="Arial" panose="020B0604020202020204" pitchFamily="34" charset="0"/>
                <a:cs typeface="Arial" panose="020B0604020202020204" pitchFamily="34" charset="0"/>
              </a:rPr>
              <a:t>Inconvénients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Densité importante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risques de couples galvaniques avec les matrices métalliques (corrosion).</a:t>
            </a:r>
          </a:p>
        </p:txBody>
      </p:sp>
      <p:sp>
        <p:nvSpPr>
          <p:cNvPr id="6" name="Titre 1"/>
          <p:cNvSpPr txBox="1">
            <a:spLocks/>
          </p:cNvSpPr>
          <p:nvPr/>
        </p:nvSpPr>
        <p:spPr>
          <a:xfrm>
            <a:off x="1473567" y="136904"/>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métalliques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201" y="1409190"/>
            <a:ext cx="3400808" cy="1529862"/>
          </a:xfrm>
          <a:prstGeom prst="rect">
            <a:avLst/>
          </a:prstGeom>
        </p:spPr>
      </p:pic>
      <p:pic>
        <p:nvPicPr>
          <p:cNvPr id="9" name="Picture 2" descr="Aciers non alliés et alliés de qualité - A3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0" y="3679648"/>
            <a:ext cx="3400809" cy="142731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0117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2294" y="697951"/>
            <a:ext cx="7734300" cy="549381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La plus connue est la fibre de verre, c’est l’ancêtre des fibres structurales (1950). </a:t>
            </a:r>
          </a:p>
          <a:p>
            <a:pPr>
              <a:lnSpc>
                <a:spcPct val="150000"/>
              </a:lnSpc>
            </a:pPr>
            <a:r>
              <a:rPr lang="fr-FR" b="1" dirty="0">
                <a:latin typeface="Arial" panose="020B0604020202020204" pitchFamily="34" charset="0"/>
                <a:cs typeface="Arial" panose="020B0604020202020204" pitchFamily="34" charset="0"/>
              </a:rPr>
              <a:t>Avantages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Rapport performances mécaniques / prix, très intéressant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disponible sous toutes les formes (fils, tresses, mâts)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faible dilatation et conductibilité thermique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résistance à l’humidité et à la corrosion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résistance assez bonne avec la température (performances mécaniques conservées à 50 % sous 360°C).</a:t>
            </a:r>
          </a:p>
          <a:p>
            <a:pPr>
              <a:lnSpc>
                <a:spcPct val="150000"/>
              </a:lnSpc>
            </a:pPr>
            <a:r>
              <a:rPr lang="fr-FR" b="1" dirty="0">
                <a:latin typeface="Arial" panose="020B0604020202020204" pitchFamily="34" charset="0"/>
                <a:cs typeface="Arial" panose="020B0604020202020204" pitchFamily="34" charset="0"/>
              </a:rPr>
              <a:t>Inconvénients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Performances mécaniques spécifiques moyennes, comparées à d’autres fibres (E≈8 000);</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faible rigidité en flexion.</a:t>
            </a:r>
          </a:p>
        </p:txBody>
      </p:sp>
      <p:sp>
        <p:nvSpPr>
          <p:cNvPr id="5" name="Titre 1"/>
          <p:cNvSpPr txBox="1">
            <a:spLocks/>
          </p:cNvSpPr>
          <p:nvPr/>
        </p:nvSpPr>
        <p:spPr>
          <a:xfrm>
            <a:off x="1181100" y="140677"/>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minérales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8540" y="2485612"/>
            <a:ext cx="2982424" cy="2143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5920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99" y="1802230"/>
            <a:ext cx="6435969"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latin typeface="Arial" panose="020B0604020202020204" pitchFamily="34" charset="0"/>
                <a:cs typeface="Arial" panose="020B0604020202020204" pitchFamily="34" charset="0"/>
              </a:rPr>
              <a:t>Applications aéronautiques</a:t>
            </a:r>
            <a:endParaRPr lang="fr-FR" dirty="0">
              <a:latin typeface="Arial" panose="020B0604020202020204" pitchFamily="34" charset="0"/>
              <a:cs typeface="Arial" panose="020B0604020202020204" pitchFamily="34" charset="0"/>
            </a:endParaRPr>
          </a:p>
          <a:p>
            <a:pPr lvl="0">
              <a:lnSpc>
                <a:spcPct val="150000"/>
              </a:lnSpc>
            </a:pPr>
            <a:r>
              <a:rPr lang="fr-FR" dirty="0">
                <a:latin typeface="Arial" panose="020B0604020202020204" pitchFamily="34" charset="0"/>
                <a:cs typeface="Arial" panose="020B0604020202020204" pitchFamily="34" charset="0"/>
              </a:rPr>
              <a:t>Utilisées pour la construction de pièces ou éléments faiblement sollicités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planchers, plafonds cabines et soutes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portes et cloisons </a:t>
            </a:r>
            <a:r>
              <a:rPr lang="fr-FR" dirty="0" err="1">
                <a:latin typeface="Arial" panose="020B0604020202020204" pitchFamily="34" charset="0"/>
                <a:cs typeface="Arial" panose="020B0604020202020204" pitchFamily="34" charset="0"/>
              </a:rPr>
              <a:t>Galleys</a:t>
            </a:r>
            <a:r>
              <a:rPr lang="fr-FR" dirty="0">
                <a:latin typeface="Arial" panose="020B0604020202020204" pitchFamily="34" charset="0"/>
                <a:cs typeface="Arial" panose="020B0604020202020204" pitchFamily="34" charset="0"/>
              </a:rPr>
              <a: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capots légers GTR, carénages, portes de visites, etc.... </a:t>
            </a:r>
          </a:p>
        </p:txBody>
      </p:sp>
      <p:sp>
        <p:nvSpPr>
          <p:cNvPr id="6" name="Titre 1"/>
          <p:cNvSpPr txBox="1">
            <a:spLocks/>
          </p:cNvSpPr>
          <p:nvPr/>
        </p:nvSpPr>
        <p:spPr>
          <a:xfrm>
            <a:off x="1201614" y="263769"/>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minérales (suite)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398" y="1802230"/>
            <a:ext cx="4266847" cy="28648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685799" y="5288504"/>
            <a:ext cx="11072445" cy="8785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Leur tendance au vieillissement et leur faible tenue en fatigue en limite l’emploi pour des pièces très sollicitées où, on leur préfère d’autres fibres (kevlar ou carbone)</a:t>
            </a:r>
            <a:endParaRPr lang="fr-FR" dirty="0"/>
          </a:p>
        </p:txBody>
      </p:sp>
    </p:spTree>
    <p:extLst>
      <p:ext uri="{BB962C8B-B14F-4D97-AF65-F5344CB8AC3E}">
        <p14:creationId xmlns:p14="http://schemas.microsoft.com/office/powerpoint/2010/main" val="3384147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4055" y="795459"/>
            <a:ext cx="7617070"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A l’origine de polyamides aromatique dont la plus connue est le kevlar. Exemples :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kevlar 29 - bas module E = 6700</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kevlar 49 - haut module E = 13200 (application aéronautique)</a:t>
            </a:r>
          </a:p>
          <a:p>
            <a:pPr>
              <a:lnSpc>
                <a:spcPct val="150000"/>
              </a:lnSpc>
            </a:pPr>
            <a:r>
              <a:rPr lang="fr-FR" b="1" dirty="0">
                <a:latin typeface="Arial" panose="020B0604020202020204" pitchFamily="34" charset="0"/>
                <a:cs typeface="Arial" panose="020B0604020202020204" pitchFamily="34" charset="0"/>
              </a:rPr>
              <a:t>Avantages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Excellente résistance spécifique à la rupture en traction (</a:t>
            </a:r>
            <a:r>
              <a:rPr lang="fr-FR" dirty="0" err="1">
                <a:latin typeface="Arial" panose="020B0604020202020204" pitchFamily="34" charset="0"/>
                <a:cs typeface="Arial" panose="020B0604020202020204" pitchFamily="34" charset="0"/>
              </a:rPr>
              <a:t>Rr</a:t>
            </a:r>
            <a:r>
              <a:rPr lang="fr-FR" dirty="0">
                <a:latin typeface="Arial" panose="020B0604020202020204" pitchFamily="34" charset="0"/>
                <a:cs typeface="Arial" panose="020B0604020202020204" pitchFamily="34" charset="0"/>
              </a:rPr>
              <a:t> = 300, E=13 000)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faible densité (σ= 1,45)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dilatation thermique nulle voire négative (sens longitudinal des fibres)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résistance à la fatigue, aux chocs et aux agents chimiques (sauf les acides et bases forts)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absorption des vibrations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auto-extinguible (ne dégage pas de fumée).</a:t>
            </a:r>
          </a:p>
        </p:txBody>
      </p:sp>
      <p:sp>
        <p:nvSpPr>
          <p:cNvPr id="5" name="Titre 1"/>
          <p:cNvSpPr txBox="1">
            <a:spLocks/>
          </p:cNvSpPr>
          <p:nvPr/>
        </p:nvSpPr>
        <p:spPr>
          <a:xfrm>
            <a:off x="1201614" y="263769"/>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synthétiques ou aramides</a:t>
            </a:r>
          </a:p>
        </p:txBody>
      </p:sp>
      <p:pic>
        <p:nvPicPr>
          <p:cNvPr id="2050" name="Picture 2" descr="WHAT IS KEVLAR? TYPES OF KEVL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9621" y="1246798"/>
            <a:ext cx="2438400" cy="1876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AutoShape 4" descr="Grossiste kevlar 29-Acheter les meilleurs kevlar 29 lots de la Chine kevlar  29 Grossistes en ligne | Alibaba.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621" y="3704474"/>
            <a:ext cx="2438400" cy="1790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75884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5830" y="1547606"/>
            <a:ext cx="6740770" cy="368306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000"/>
              </a:lnSpc>
            </a:pPr>
            <a:r>
              <a:rPr lang="fr-FR" b="1" dirty="0">
                <a:latin typeface="Arial" panose="020B0604020202020204" pitchFamily="34" charset="0"/>
                <a:cs typeface="Arial" panose="020B0604020202020204" pitchFamily="34" charset="0"/>
              </a:rPr>
              <a:t>Inconvénients</a:t>
            </a:r>
            <a:endParaRPr lang="fr-FR" dirty="0">
              <a:latin typeface="Arial" panose="020B0604020202020204" pitchFamily="34" charset="0"/>
              <a:cs typeface="Arial" panose="020B0604020202020204" pitchFamily="34" charset="0"/>
            </a:endParaRPr>
          </a:p>
          <a:p>
            <a:pPr marL="285750" lvl="0" indent="-285750">
              <a:lnSpc>
                <a:spcPts val="2000"/>
              </a:lnSpc>
              <a:buFont typeface="Arial" panose="020B0604020202020204" pitchFamily="34" charset="0"/>
              <a:buChar char="•"/>
            </a:pPr>
            <a:r>
              <a:rPr lang="fr-FR" dirty="0">
                <a:latin typeface="Arial" panose="020B0604020202020204" pitchFamily="34" charset="0"/>
                <a:cs typeface="Arial" panose="020B0604020202020204" pitchFamily="34" charset="0"/>
              </a:rPr>
              <a:t>Mauvaise résistance à la compression;</a:t>
            </a:r>
          </a:p>
          <a:p>
            <a:pPr marL="285750" lvl="0" indent="-285750">
              <a:lnSpc>
                <a:spcPts val="2000"/>
              </a:lnSpc>
              <a:buFont typeface="Arial" panose="020B0604020202020204" pitchFamily="34" charset="0"/>
              <a:buChar char="•"/>
            </a:pPr>
            <a:r>
              <a:rPr lang="fr-FR" dirty="0">
                <a:latin typeface="Arial" panose="020B0604020202020204" pitchFamily="34" charset="0"/>
                <a:cs typeface="Arial" panose="020B0604020202020204" pitchFamily="34" charset="0"/>
              </a:rPr>
              <a:t>absorbe l’humidité (dégrade les caractéristiques);</a:t>
            </a:r>
          </a:p>
          <a:p>
            <a:pPr marL="285750" lvl="0" indent="-285750">
              <a:lnSpc>
                <a:spcPts val="2000"/>
              </a:lnSpc>
              <a:buFont typeface="Arial" panose="020B0604020202020204" pitchFamily="34" charset="0"/>
              <a:buChar char="•"/>
            </a:pPr>
            <a:r>
              <a:rPr lang="fr-FR" dirty="0">
                <a:latin typeface="Arial" panose="020B0604020202020204" pitchFamily="34" charset="0"/>
                <a:cs typeface="Arial" panose="020B0604020202020204" pitchFamily="34" charset="0"/>
              </a:rPr>
              <a:t>faible adhérence avec les résines ;</a:t>
            </a:r>
          </a:p>
          <a:p>
            <a:pPr marL="285750" lvl="0" indent="-285750">
              <a:lnSpc>
                <a:spcPts val="2000"/>
              </a:lnSpc>
              <a:buFont typeface="Arial" panose="020B0604020202020204" pitchFamily="34" charset="0"/>
              <a:buChar char="•"/>
            </a:pPr>
            <a:r>
              <a:rPr lang="fr-FR" dirty="0">
                <a:latin typeface="Arial" panose="020B0604020202020204" pitchFamily="34" charset="0"/>
                <a:cs typeface="Arial" panose="020B0604020202020204" pitchFamily="34" charset="0"/>
              </a:rPr>
              <a:t>résistance à la coupure élevée (usinabilité délicate);</a:t>
            </a:r>
          </a:p>
          <a:p>
            <a:pPr marL="285750" lvl="0" indent="-285750">
              <a:lnSpc>
                <a:spcPts val="2000"/>
              </a:lnSpc>
              <a:buFont typeface="Arial" panose="020B0604020202020204" pitchFamily="34" charset="0"/>
              <a:buChar char="•"/>
            </a:pPr>
            <a:r>
              <a:rPr lang="fr-FR" dirty="0">
                <a:latin typeface="Arial" panose="020B0604020202020204" pitchFamily="34" charset="0"/>
                <a:cs typeface="Arial" panose="020B0604020202020204" pitchFamily="34" charset="0"/>
              </a:rPr>
              <a:t>sensibilité aux UV (dégrade les performances);</a:t>
            </a:r>
          </a:p>
          <a:p>
            <a:pPr marL="285750" lvl="0" indent="-285750">
              <a:lnSpc>
                <a:spcPts val="2000"/>
              </a:lnSpc>
              <a:buFont typeface="Arial" panose="020B0604020202020204" pitchFamily="34" charset="0"/>
              <a:buChar char="•"/>
            </a:pPr>
            <a:r>
              <a:rPr lang="fr-FR" dirty="0">
                <a:latin typeface="Arial" panose="020B0604020202020204" pitchFamily="34" charset="0"/>
                <a:cs typeface="Arial" panose="020B0604020202020204" pitchFamily="34" charset="0"/>
              </a:rPr>
              <a:t>température maximum d’utilisation 170°C;</a:t>
            </a:r>
          </a:p>
          <a:p>
            <a:pPr marL="285750" lvl="0" indent="-285750">
              <a:lnSpc>
                <a:spcPts val="2000"/>
              </a:lnSpc>
              <a:buFont typeface="Arial" panose="020B0604020202020204" pitchFamily="34" charset="0"/>
              <a:buChar char="•"/>
            </a:pPr>
            <a:r>
              <a:rPr lang="fr-FR" dirty="0">
                <a:latin typeface="Arial" panose="020B0604020202020204" pitchFamily="34" charset="0"/>
                <a:cs typeface="Arial" panose="020B0604020202020204" pitchFamily="34" charset="0"/>
              </a:rPr>
              <a:t>ne fond pas, se décompose vers 480°C.</a:t>
            </a:r>
            <a:r>
              <a:rPr lang="fr-FR" b="1" dirty="0">
                <a:latin typeface="Arial" panose="020B0604020202020204" pitchFamily="34" charset="0"/>
                <a:cs typeface="Arial" panose="020B0604020202020204" pitchFamily="34" charset="0"/>
              </a:rPr>
              <a:t> </a:t>
            </a:r>
          </a:p>
          <a:p>
            <a:pPr lvl="0">
              <a:lnSpc>
                <a:spcPts val="2000"/>
              </a:lnSpc>
            </a:pPr>
            <a:endParaRPr lang="fr-FR" b="1" dirty="0">
              <a:latin typeface="Arial" panose="020B0604020202020204" pitchFamily="34" charset="0"/>
              <a:cs typeface="Arial" panose="020B0604020202020204" pitchFamily="34" charset="0"/>
            </a:endParaRPr>
          </a:p>
          <a:p>
            <a:pPr>
              <a:lnSpc>
                <a:spcPts val="2000"/>
              </a:lnSpc>
            </a:pPr>
            <a:r>
              <a:rPr lang="fr-FR" b="1" dirty="0">
                <a:latin typeface="Arial" panose="020B0604020202020204" pitchFamily="34" charset="0"/>
                <a:cs typeface="Arial" panose="020B0604020202020204" pitchFamily="34" charset="0"/>
              </a:rPr>
              <a:t>Applications aéronautiques</a:t>
            </a:r>
            <a:endParaRPr lang="fr-FR" dirty="0">
              <a:latin typeface="Arial" panose="020B0604020202020204" pitchFamily="34" charset="0"/>
              <a:cs typeface="Arial" panose="020B0604020202020204" pitchFamily="34" charset="0"/>
            </a:endParaRPr>
          </a:p>
          <a:p>
            <a:pPr marL="285750" lvl="0" indent="-285750">
              <a:lnSpc>
                <a:spcPts val="2000"/>
              </a:lnSpc>
              <a:buFont typeface="Arial" panose="020B0604020202020204" pitchFamily="34" charset="0"/>
              <a:buChar char="•"/>
            </a:pPr>
            <a:r>
              <a:rPr lang="fr-FR" dirty="0">
                <a:latin typeface="Arial" panose="020B0604020202020204" pitchFamily="34" charset="0"/>
                <a:cs typeface="Arial" panose="020B0604020202020204" pitchFamily="34" charset="0"/>
              </a:rPr>
              <a:t>Tubes ou réservoirs soumis à fortes pressions;</a:t>
            </a:r>
          </a:p>
          <a:p>
            <a:pPr marL="285750" lvl="0" indent="-285750">
              <a:lnSpc>
                <a:spcPts val="2000"/>
              </a:lnSpc>
              <a:buFont typeface="Arial" panose="020B0604020202020204" pitchFamily="34" charset="0"/>
              <a:buChar char="•"/>
            </a:pPr>
            <a:r>
              <a:rPr lang="fr-FR" dirty="0">
                <a:latin typeface="Arial" panose="020B0604020202020204" pitchFamily="34" charset="0"/>
                <a:cs typeface="Arial" panose="020B0604020202020204" pitchFamily="34" charset="0"/>
              </a:rPr>
              <a:t>capots GTR et carénages mâts supports (</a:t>
            </a:r>
            <a:r>
              <a:rPr lang="fr-FR" dirty="0" err="1">
                <a:latin typeface="Arial" panose="020B0604020202020204" pitchFamily="34" charset="0"/>
                <a:cs typeface="Arial" panose="020B0604020202020204" pitchFamily="34" charset="0"/>
              </a:rPr>
              <a:t>pode</a:t>
            </a:r>
            <a:r>
              <a:rPr lang="fr-FR" dirty="0">
                <a:latin typeface="Arial" panose="020B0604020202020204" pitchFamily="34" charset="0"/>
                <a:cs typeface="Arial" panose="020B0604020202020204" pitchFamily="34" charset="0"/>
              </a:rPr>
              <a:t>);</a:t>
            </a:r>
          </a:p>
          <a:p>
            <a:pPr marL="285750" lvl="0" indent="-285750">
              <a:lnSpc>
                <a:spcPts val="2000"/>
              </a:lnSpc>
              <a:buFont typeface="Arial" panose="020B0604020202020204" pitchFamily="34" charset="0"/>
              <a:buChar char="•"/>
            </a:pPr>
            <a:r>
              <a:rPr lang="fr-FR" dirty="0">
                <a:latin typeface="Arial" panose="020B0604020202020204" pitchFamily="34" charset="0"/>
                <a:cs typeface="Arial" panose="020B0604020202020204" pitchFamily="34" charset="0"/>
              </a:rPr>
              <a:t>panneaux fixes dérive, bords d’attaque, de fuite d’aile, </a:t>
            </a:r>
            <a:r>
              <a:rPr lang="fr-FR" dirty="0" err="1">
                <a:latin typeface="Arial" panose="020B0604020202020204" pitchFamily="34" charset="0"/>
                <a:cs typeface="Arial" panose="020B0604020202020204" pitchFamily="34" charset="0"/>
              </a:rPr>
              <a:t>etc</a:t>
            </a:r>
            <a:r>
              <a:rPr lang="fr-FR" dirty="0">
                <a:latin typeface="Arial" panose="020B0604020202020204" pitchFamily="34" charset="0"/>
                <a:cs typeface="Arial" panose="020B0604020202020204" pitchFamily="34" charset="0"/>
              </a:rPr>
              <a:t>;</a:t>
            </a:r>
          </a:p>
          <a:p>
            <a:pPr marL="285750" lvl="0" indent="-285750">
              <a:lnSpc>
                <a:spcPts val="2000"/>
              </a:lnSpc>
              <a:buFont typeface="Arial" panose="020B0604020202020204" pitchFamily="34" charset="0"/>
              <a:buChar char="•"/>
            </a:pPr>
            <a:r>
              <a:rPr lang="fr-FR" dirty="0">
                <a:latin typeface="Arial" panose="020B0604020202020204" pitchFamily="34" charset="0"/>
                <a:cs typeface="Arial" panose="020B0604020202020204" pitchFamily="34" charset="0"/>
              </a:rPr>
              <a:t>matériaux ablatifs.</a:t>
            </a:r>
          </a:p>
        </p:txBody>
      </p:sp>
      <p:sp>
        <p:nvSpPr>
          <p:cNvPr id="5" name="Titre 1"/>
          <p:cNvSpPr txBox="1">
            <a:spLocks/>
          </p:cNvSpPr>
          <p:nvPr/>
        </p:nvSpPr>
        <p:spPr>
          <a:xfrm>
            <a:off x="1201614" y="263769"/>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synthétiques ou aramides (suite)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7615" y="4239638"/>
            <a:ext cx="3962400" cy="15552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7615" y="1547606"/>
            <a:ext cx="3962400" cy="1743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94174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39108" y="2065399"/>
            <a:ext cx="7379677" cy="255454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200000"/>
              </a:lnSpc>
            </a:pPr>
            <a:r>
              <a:rPr lang="fr-FR" sz="2000" dirty="0">
                <a:latin typeface="Arial" panose="020B0604020202020204" pitchFamily="34" charset="0"/>
                <a:cs typeface="Arial" panose="020B0604020202020204" pitchFamily="34" charset="0"/>
              </a:rPr>
              <a:t>Essentiellement fibres de</a:t>
            </a:r>
          </a:p>
          <a:p>
            <a:pPr marL="285750" indent="-285750">
              <a:lnSpc>
                <a:spcPct val="200000"/>
              </a:lnSpc>
              <a:buFont typeface="Arial" panose="020B0604020202020204" pitchFamily="34" charset="0"/>
              <a:buChar char="•"/>
            </a:pPr>
            <a:r>
              <a:rPr lang="fr-FR" sz="2000" dirty="0">
                <a:latin typeface="Arial" panose="020B0604020202020204" pitchFamily="34" charset="0"/>
                <a:cs typeface="Arial" panose="020B0604020202020204" pitchFamily="34" charset="0"/>
              </a:rPr>
              <a:t>Carbone</a:t>
            </a:r>
          </a:p>
          <a:p>
            <a:pPr marL="285750" indent="-285750">
              <a:lnSpc>
                <a:spcPct val="200000"/>
              </a:lnSpc>
              <a:buFont typeface="Arial" panose="020B0604020202020204" pitchFamily="34" charset="0"/>
              <a:buChar char="•"/>
            </a:pPr>
            <a:r>
              <a:rPr lang="fr-FR" sz="2000" dirty="0">
                <a:latin typeface="Arial" panose="020B0604020202020204" pitchFamily="34" charset="0"/>
                <a:cs typeface="Arial" panose="020B0604020202020204" pitchFamily="34" charset="0"/>
              </a:rPr>
              <a:t>Bore</a:t>
            </a:r>
          </a:p>
          <a:p>
            <a:pPr marL="285750" indent="-285750">
              <a:lnSpc>
                <a:spcPct val="200000"/>
              </a:lnSpc>
              <a:buFont typeface="Arial" panose="020B0604020202020204" pitchFamily="34" charset="0"/>
              <a:buChar char="•"/>
            </a:pPr>
            <a:r>
              <a:rPr lang="fr-FR" sz="2000" dirty="0">
                <a:latin typeface="Arial" panose="020B0604020202020204" pitchFamily="34" charset="0"/>
                <a:cs typeface="Arial" panose="020B0604020202020204" pitchFamily="34" charset="0"/>
              </a:rPr>
              <a:t>Carbure de silicium.</a:t>
            </a:r>
            <a:r>
              <a:rPr lang="fr-FR" sz="2000" b="1" i="1" dirty="0">
                <a:latin typeface="Arial" panose="020B0604020202020204" pitchFamily="34" charset="0"/>
                <a:cs typeface="Arial" panose="020B0604020202020204" pitchFamily="34" charset="0"/>
              </a:rPr>
              <a:t> </a:t>
            </a:r>
          </a:p>
        </p:txBody>
      </p:sp>
      <p:sp>
        <p:nvSpPr>
          <p:cNvPr id="5" name="Titre 1"/>
          <p:cNvSpPr txBox="1">
            <a:spLocks/>
          </p:cNvSpPr>
          <p:nvPr/>
        </p:nvSpPr>
        <p:spPr>
          <a:xfrm>
            <a:off x="1201614" y="263769"/>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métalloïdiques</a:t>
            </a:r>
          </a:p>
        </p:txBody>
      </p:sp>
    </p:spTree>
    <p:extLst>
      <p:ext uri="{BB962C8B-B14F-4D97-AF65-F5344CB8AC3E}">
        <p14:creationId xmlns:p14="http://schemas.microsoft.com/office/powerpoint/2010/main" val="26225673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0121" y="818576"/>
            <a:ext cx="8591107"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dirty="0">
                <a:latin typeface="Arial" panose="020B0604020202020204" pitchFamily="34" charset="0"/>
                <a:cs typeface="Arial" panose="020B0604020202020204" pitchFamily="34" charset="0"/>
              </a:rPr>
              <a:t>Avantages</a:t>
            </a:r>
            <a:endParaRPr lang="fr-FR" dirty="0">
              <a:latin typeface="Arial" panose="020B0604020202020204" pitchFamily="34" charset="0"/>
              <a:cs typeface="Arial" panose="020B0604020202020204" pitchFamily="34" charset="0"/>
            </a:endParaRPr>
          </a:p>
          <a:p>
            <a:pPr marL="285750" lvl="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excellentes propriétés mécaniques, résistance à la rupture très importante tant en traction qu’en compression, ainsi qu’une très grande rigidité.</a:t>
            </a:r>
          </a:p>
          <a:p>
            <a:pPr lvl="0" algn="just">
              <a:lnSpc>
                <a:spcPct val="150000"/>
              </a:lnSpc>
            </a:pPr>
            <a:r>
              <a:rPr lang="fr-FR" dirty="0">
                <a:latin typeface="Arial" panose="020B0604020202020204" pitchFamily="34" charset="0"/>
                <a:cs typeface="Arial" panose="020B0604020202020204" pitchFamily="34" charset="0"/>
              </a:rPr>
              <a:t>Exemples : </a:t>
            </a:r>
          </a:p>
          <a:p>
            <a:pPr marL="742950" lvl="1" indent="-285750" algn="just">
              <a:lnSpc>
                <a:spcPct val="150000"/>
              </a:lnSpc>
              <a:buFont typeface="Courier New" panose="02070309020205020404" pitchFamily="49" charset="0"/>
              <a:buChar char="o"/>
            </a:pPr>
            <a:r>
              <a:rPr lang="fr-FR" dirty="0">
                <a:latin typeface="Arial" panose="020B0604020202020204" pitchFamily="34" charset="0"/>
                <a:cs typeface="Arial" panose="020B0604020202020204" pitchFamily="34" charset="0"/>
              </a:rPr>
              <a:t>type HR </a:t>
            </a:r>
            <a:r>
              <a:rPr lang="fr-FR" dirty="0" err="1">
                <a:latin typeface="Arial" panose="020B0604020202020204" pitchFamily="34" charset="0"/>
                <a:cs typeface="Arial" panose="020B0604020202020204" pitchFamily="34" charset="0"/>
              </a:rPr>
              <a:t>Rr</a:t>
            </a:r>
            <a:r>
              <a:rPr lang="fr-FR" dirty="0">
                <a:latin typeface="Arial" panose="020B0604020202020204" pitchFamily="34" charset="0"/>
                <a:cs typeface="Arial" panose="020B0604020202020204" pitchFamily="34" charset="0"/>
              </a:rPr>
              <a:t> – 250 E = 23 000</a:t>
            </a:r>
          </a:p>
          <a:p>
            <a:pPr marL="742950" lvl="1" indent="-285750" algn="just">
              <a:lnSpc>
                <a:spcPct val="150000"/>
              </a:lnSpc>
              <a:buFont typeface="Courier New" panose="02070309020205020404" pitchFamily="49" charset="0"/>
              <a:buChar char="o"/>
            </a:pPr>
            <a:r>
              <a:rPr lang="fr-FR" dirty="0">
                <a:latin typeface="Arial" panose="020B0604020202020204" pitchFamily="34" charset="0"/>
                <a:cs typeface="Arial" panose="020B0604020202020204" pitchFamily="34" charset="0"/>
              </a:rPr>
              <a:t>type HM </a:t>
            </a:r>
            <a:r>
              <a:rPr lang="fr-FR" dirty="0" err="1">
                <a:latin typeface="Arial" panose="020B0604020202020204" pitchFamily="34" charset="0"/>
                <a:cs typeface="Arial" panose="020B0604020202020204" pitchFamily="34" charset="0"/>
              </a:rPr>
              <a:t>Rr</a:t>
            </a:r>
            <a:r>
              <a:rPr lang="fr-FR" dirty="0">
                <a:latin typeface="Arial" panose="020B0604020202020204" pitchFamily="34" charset="0"/>
                <a:cs typeface="Arial" panose="020B0604020202020204" pitchFamily="34" charset="0"/>
              </a:rPr>
              <a:t> = 200 E = 42 000</a:t>
            </a:r>
          </a:p>
          <a:p>
            <a:pPr marL="742950" lvl="1" indent="-285750" algn="just">
              <a:lnSpc>
                <a:spcPct val="150000"/>
              </a:lnSpc>
              <a:buFont typeface="Courier New" panose="02070309020205020404" pitchFamily="49" charset="0"/>
              <a:buChar char="o"/>
            </a:pPr>
            <a:r>
              <a:rPr lang="fr-FR" dirty="0">
                <a:latin typeface="Arial" panose="020B0604020202020204" pitchFamily="34" charset="0"/>
                <a:cs typeface="Arial" panose="020B0604020202020204" pitchFamily="34" charset="0"/>
              </a:rPr>
              <a:t>type UHM </a:t>
            </a:r>
            <a:r>
              <a:rPr lang="fr-FR" dirty="0" err="1">
                <a:latin typeface="Arial" panose="020B0604020202020204" pitchFamily="34" charset="0"/>
                <a:cs typeface="Arial" panose="020B0604020202020204" pitchFamily="34" charset="0"/>
              </a:rPr>
              <a:t>Rr</a:t>
            </a:r>
            <a:r>
              <a:rPr lang="fr-FR" dirty="0">
                <a:latin typeface="Arial" panose="020B0604020202020204" pitchFamily="34" charset="0"/>
                <a:cs typeface="Arial" panose="020B0604020202020204" pitchFamily="34" charset="0"/>
              </a:rPr>
              <a:t> = 120 E = 60 000</a:t>
            </a:r>
          </a:p>
          <a:p>
            <a:pPr marL="285750" lvl="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très bonne tenue à la température (si atmosphère non oxydante) ;</a:t>
            </a:r>
          </a:p>
          <a:p>
            <a:pPr marL="285750" lvl="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conductibilité thermique et électrique ;</a:t>
            </a:r>
          </a:p>
          <a:p>
            <a:pPr marL="285750" lvl="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dilatation thermique nulle voire négative dans le sens longitudinal des fibres ;</a:t>
            </a:r>
          </a:p>
          <a:p>
            <a:pPr marL="285750" lvl="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faible densité (G = 1,9) ;</a:t>
            </a:r>
          </a:p>
          <a:p>
            <a:pPr marL="285750" lvl="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usinabilité des matériaux renforcés par ces fibres ;</a:t>
            </a:r>
          </a:p>
          <a:p>
            <a:pPr marL="285750" lvl="0" indent="-285750" algn="just">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peu sensible aux rayures.</a:t>
            </a:r>
          </a:p>
        </p:txBody>
      </p:sp>
      <p:sp>
        <p:nvSpPr>
          <p:cNvPr id="5" name="Titre 1"/>
          <p:cNvSpPr txBox="1">
            <a:spLocks/>
          </p:cNvSpPr>
          <p:nvPr/>
        </p:nvSpPr>
        <p:spPr>
          <a:xfrm>
            <a:off x="1201614" y="263769"/>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métalloïdiques-</a:t>
            </a:r>
            <a:r>
              <a:rPr lang="fr-FR" sz="2400" i="1" dirty="0">
                <a:latin typeface="Arial" panose="020B0604020202020204" pitchFamily="34" charset="0"/>
                <a:cs typeface="Arial" panose="020B0604020202020204" pitchFamily="34" charset="0"/>
              </a:rPr>
              <a:t>Fibres de carbone</a:t>
            </a:r>
            <a:endParaRPr lang="fr-FR" sz="2400" dirty="0">
              <a:latin typeface="Arial" panose="020B0604020202020204" pitchFamily="34" charset="0"/>
              <a:cs typeface="Arial" panose="020B0604020202020204" pitchFamily="34"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213" y="1308933"/>
            <a:ext cx="2929023" cy="1965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0213" y="3565482"/>
            <a:ext cx="2929024" cy="27715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504000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4062" y="1135821"/>
            <a:ext cx="10744200" cy="424731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r-FR" b="1" dirty="0">
                <a:latin typeface="Arial" panose="020B0604020202020204" pitchFamily="34" charset="0"/>
                <a:cs typeface="Arial" panose="020B0604020202020204" pitchFamily="34" charset="0"/>
              </a:rPr>
              <a:t>Inconvénients</a:t>
            </a:r>
            <a:endParaRPr lang="fr-FR" dirty="0">
              <a:latin typeface="Arial" panose="020B0604020202020204" pitchFamily="34" charset="0"/>
              <a:cs typeface="Arial" panose="020B0604020202020204" pitchFamily="34" charset="0"/>
            </a:endParaRP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tenue médiocre aux chocs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mauvaise tenue chimique :</a:t>
            </a:r>
          </a:p>
          <a:p>
            <a:pPr marL="742950" lvl="1" indent="-285750">
              <a:lnSpc>
                <a:spcPct val="200000"/>
              </a:lnSpc>
              <a:buFont typeface="Courier New" panose="02070309020205020404" pitchFamily="49" charset="0"/>
              <a:buChar char="o"/>
            </a:pPr>
            <a:r>
              <a:rPr lang="fr-FR" dirty="0">
                <a:latin typeface="Arial" panose="020B0604020202020204" pitchFamily="34" charset="0"/>
                <a:cs typeface="Arial" panose="020B0604020202020204" pitchFamily="34" charset="0"/>
              </a:rPr>
              <a:t>avec l’</a:t>
            </a:r>
            <a:r>
              <a:rPr lang="fr-FR" dirty="0" err="1">
                <a:latin typeface="Arial" panose="020B0604020202020204" pitchFamily="34" charset="0"/>
                <a:cs typeface="Arial" panose="020B0604020202020204" pitchFamily="34" charset="0"/>
              </a:rPr>
              <a:t>oxygene</a:t>
            </a:r>
            <a:r>
              <a:rPr lang="fr-FR" dirty="0">
                <a:latin typeface="Arial" panose="020B0604020202020204" pitchFamily="34" charset="0"/>
                <a:cs typeface="Arial" panose="020B0604020202020204" pitchFamily="34" charset="0"/>
              </a:rPr>
              <a:t> si T° &gt; 400°C,</a:t>
            </a:r>
          </a:p>
          <a:p>
            <a:pPr marL="742950" lvl="1" indent="-285750">
              <a:lnSpc>
                <a:spcPct val="200000"/>
              </a:lnSpc>
              <a:buFont typeface="Courier New" panose="02070309020205020404" pitchFamily="49" charset="0"/>
              <a:buChar char="o"/>
            </a:pPr>
            <a:r>
              <a:rPr lang="fr-FR" dirty="0">
                <a:latin typeface="Arial" panose="020B0604020202020204" pitchFamily="34" charset="0"/>
                <a:cs typeface="Arial" panose="020B0604020202020204" pitchFamily="34" charset="0"/>
              </a:rPr>
              <a:t>avec les acides oxydants si T° augmente</a:t>
            </a:r>
          </a:p>
          <a:p>
            <a:pPr marL="742950" lvl="1" indent="-285750">
              <a:lnSpc>
                <a:spcPct val="200000"/>
              </a:lnSpc>
              <a:buFont typeface="Courier New" panose="02070309020205020404" pitchFamily="49" charset="0"/>
              <a:buChar char="o"/>
            </a:pPr>
            <a:r>
              <a:rPr lang="fr-FR" dirty="0">
                <a:latin typeface="Arial" panose="020B0604020202020204" pitchFamily="34" charset="0"/>
                <a:cs typeface="Arial" panose="020B0604020202020204" pitchFamily="34" charset="0"/>
              </a:rPr>
              <a:t>avec les métaux (couples galvaniques :corrosion)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prix élevé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tenue médiocre à l’abrasion.</a:t>
            </a:r>
          </a:p>
        </p:txBody>
      </p:sp>
      <p:sp>
        <p:nvSpPr>
          <p:cNvPr id="5" name="Titre 1"/>
          <p:cNvSpPr txBox="1">
            <a:spLocks/>
          </p:cNvSpPr>
          <p:nvPr/>
        </p:nvSpPr>
        <p:spPr>
          <a:xfrm>
            <a:off x="1301262" y="348830"/>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métalloïdiques-</a:t>
            </a:r>
            <a:r>
              <a:rPr lang="fr-FR" sz="2400" i="1" dirty="0">
                <a:latin typeface="Arial" panose="020B0604020202020204" pitchFamily="34" charset="0"/>
                <a:cs typeface="Arial" panose="020B0604020202020204" pitchFamily="34" charset="0"/>
              </a:rPr>
              <a:t>Fibres de carbone</a:t>
            </a:r>
            <a:endParaRPr lang="fr-F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4815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37952" y="219419"/>
            <a:ext cx="10515600" cy="579254"/>
          </a:xfrm>
        </p:spPr>
        <p:txBody>
          <a:bodyPr>
            <a:normAutofit/>
          </a:bodyPr>
          <a:lstStyle/>
          <a:p>
            <a:pPr algn="ctr"/>
            <a:r>
              <a:rPr lang="fr-FR" sz="3400" dirty="0">
                <a:latin typeface="Arial" panose="020B0604020202020204" pitchFamily="34" charset="0"/>
                <a:cs typeface="Arial" panose="020B0604020202020204" pitchFamily="34" charset="0"/>
              </a:rPr>
              <a:t>Notions sur les charges et les contraintes</a:t>
            </a:r>
            <a:endParaRPr lang="fr-FR" sz="3400" dirty="0"/>
          </a:p>
        </p:txBody>
      </p:sp>
      <p:pic>
        <p:nvPicPr>
          <p:cNvPr id="1027" name="Imag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88" y="2827527"/>
            <a:ext cx="3158855" cy="1526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6" name="Image 21"/>
          <p:cNvPicPr>
            <a:picLocks noChangeAspect="1" noChangeArrowheads="1"/>
          </p:cNvPicPr>
          <p:nvPr/>
        </p:nvPicPr>
        <p:blipFill>
          <a:blip r:embed="rId4" cstate="print">
            <a:extLst>
              <a:ext uri="{28A0092B-C50C-407E-A947-70E740481C1C}">
                <a14:useLocalDpi xmlns:a14="http://schemas.microsoft.com/office/drawing/2010/main" val="0"/>
              </a:ext>
            </a:extLst>
          </a:blip>
          <a:srcRect b="48604"/>
          <a:stretch>
            <a:fillRect/>
          </a:stretch>
        </p:blipFill>
        <p:spPr bwMode="auto">
          <a:xfrm>
            <a:off x="4093331" y="2820198"/>
            <a:ext cx="3775322" cy="1503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 name="Image 24"/>
          <p:cNvPicPr>
            <a:picLocks noChangeAspect="1" noChangeArrowheads="1"/>
          </p:cNvPicPr>
          <p:nvPr/>
        </p:nvPicPr>
        <p:blipFill>
          <a:blip r:embed="rId4">
            <a:extLst>
              <a:ext uri="{28A0092B-C50C-407E-A947-70E740481C1C}">
                <a14:useLocalDpi xmlns:a14="http://schemas.microsoft.com/office/drawing/2010/main" val="0"/>
              </a:ext>
            </a:extLst>
          </a:blip>
          <a:srcRect l="-13960" t="60574" r="13960" b="-8479"/>
          <a:stretch>
            <a:fillRect/>
          </a:stretch>
        </p:blipFill>
        <p:spPr bwMode="auto">
          <a:xfrm>
            <a:off x="8645278" y="2789641"/>
            <a:ext cx="3361843" cy="15645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 name="Rectangle 9"/>
          <p:cNvSpPr/>
          <p:nvPr/>
        </p:nvSpPr>
        <p:spPr>
          <a:xfrm>
            <a:off x="412388" y="2274213"/>
            <a:ext cx="3158855" cy="41088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8415" algn="ctr">
              <a:lnSpc>
                <a:spcPct val="115000"/>
              </a:lnSpc>
              <a:spcAft>
                <a:spcPts val="0"/>
              </a:spcAft>
            </a:pPr>
            <a:r>
              <a:rPr lang="fr-FR" dirty="0"/>
              <a:t>Blocage dans une direction</a:t>
            </a:r>
          </a:p>
        </p:txBody>
      </p:sp>
      <p:sp>
        <p:nvSpPr>
          <p:cNvPr id="11" name="Rectangle 10"/>
          <p:cNvSpPr/>
          <p:nvPr/>
        </p:nvSpPr>
        <p:spPr>
          <a:xfrm>
            <a:off x="4093331" y="2270809"/>
            <a:ext cx="3775322" cy="41088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8415" algn="ctr">
              <a:lnSpc>
                <a:spcPct val="115000"/>
              </a:lnSpc>
            </a:pPr>
            <a:r>
              <a:rPr lang="fr-FR" dirty="0">
                <a:solidFill>
                  <a:schemeClr val="dk1"/>
                </a:solidFill>
              </a:rPr>
              <a:t>Rotule</a:t>
            </a:r>
          </a:p>
        </p:txBody>
      </p:sp>
      <p:sp>
        <p:nvSpPr>
          <p:cNvPr id="12" name="Rectangle 11"/>
          <p:cNvSpPr/>
          <p:nvPr/>
        </p:nvSpPr>
        <p:spPr>
          <a:xfrm>
            <a:off x="8645278" y="2270809"/>
            <a:ext cx="3361843" cy="41088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18415" algn="ctr">
              <a:lnSpc>
                <a:spcPct val="115000"/>
              </a:lnSpc>
            </a:pPr>
            <a:r>
              <a:rPr lang="fr-FR" dirty="0">
                <a:solidFill>
                  <a:schemeClr val="dk1"/>
                </a:solidFill>
              </a:rPr>
              <a:t>Encastrement</a:t>
            </a:r>
          </a:p>
        </p:txBody>
      </p:sp>
      <p:sp>
        <p:nvSpPr>
          <p:cNvPr id="4" name="Rectangle 3"/>
          <p:cNvSpPr/>
          <p:nvPr/>
        </p:nvSpPr>
        <p:spPr>
          <a:xfrm>
            <a:off x="4757836" y="906623"/>
            <a:ext cx="3268395" cy="461665"/>
          </a:xfrm>
          <a:prstGeom prst="rect">
            <a:avLst/>
          </a:prstGeom>
        </p:spPr>
        <p:txBody>
          <a:bodyPr wrap="none">
            <a:spAutoFit/>
          </a:bodyPr>
          <a:lstStyle/>
          <a:p>
            <a:r>
              <a:rPr lang="fr-FR" sz="2400" dirty="0">
                <a:latin typeface="Arial" panose="020B0604020202020204" pitchFamily="34" charset="0"/>
                <a:cs typeface="Arial" panose="020B0604020202020204" pitchFamily="34" charset="0"/>
              </a:rPr>
              <a:t>Contraintes</a:t>
            </a:r>
            <a:r>
              <a:rPr lang="fr-FR" sz="2400" dirty="0"/>
              <a:t> de fixations</a:t>
            </a:r>
          </a:p>
        </p:txBody>
      </p:sp>
    </p:spTree>
    <p:extLst>
      <p:ext uri="{BB962C8B-B14F-4D97-AF65-F5344CB8AC3E}">
        <p14:creationId xmlns:p14="http://schemas.microsoft.com/office/powerpoint/2010/main" val="1524520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0375" y="1949440"/>
            <a:ext cx="7781260" cy="341632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lnSpc>
                <a:spcPct val="200000"/>
              </a:lnSpc>
            </a:pPr>
            <a:r>
              <a:rPr lang="fr-FR" b="1" dirty="0">
                <a:latin typeface="Arial" panose="020B0604020202020204" pitchFamily="34" charset="0"/>
                <a:cs typeface="Arial" panose="020B0604020202020204" pitchFamily="34" charset="0"/>
              </a:rPr>
              <a:t>Applications aéronautiques</a:t>
            </a:r>
            <a:endParaRPr lang="fr-FR" dirty="0">
              <a:latin typeface="Arial" panose="020B0604020202020204" pitchFamily="34" charset="0"/>
              <a:cs typeface="Arial" panose="020B0604020202020204" pitchFamily="34" charset="0"/>
            </a:endParaRP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surfaces mobiles de voilure : ailerons, spoilers, volets  direction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surfaces fixes : dérive, panneaux multiples...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capots GTR et trappes de trains d'atterrissage... ;</a:t>
            </a:r>
          </a:p>
          <a:p>
            <a:pPr marL="28575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de tous les avions actuels A320, 330, 340, Falcon, F757,767,777,etc...</a:t>
            </a:r>
          </a:p>
          <a:p>
            <a:pPr>
              <a:lnSpc>
                <a:spcPct val="200000"/>
              </a:lnSpc>
            </a:pPr>
            <a:endParaRPr lang="fr-FR" dirty="0">
              <a:latin typeface="Arial" panose="020B0604020202020204" pitchFamily="34" charset="0"/>
              <a:cs typeface="Arial" panose="020B0604020202020204" pitchFamily="34" charset="0"/>
            </a:endParaRPr>
          </a:p>
        </p:txBody>
      </p:sp>
      <p:sp>
        <p:nvSpPr>
          <p:cNvPr id="3" name="AutoShape 2" descr="Les différentes parties qui composent un av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4900" y="3542636"/>
            <a:ext cx="3076723" cy="2468737"/>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4901" y="1077885"/>
            <a:ext cx="3076723" cy="2105989"/>
          </a:xfrm>
          <a:prstGeom prst="rect">
            <a:avLst/>
          </a:prstGeom>
        </p:spPr>
      </p:pic>
      <p:sp>
        <p:nvSpPr>
          <p:cNvPr id="8" name="Titre 1"/>
          <p:cNvSpPr txBox="1">
            <a:spLocks/>
          </p:cNvSpPr>
          <p:nvPr/>
        </p:nvSpPr>
        <p:spPr>
          <a:xfrm>
            <a:off x="1301262" y="348830"/>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métalloïdiques-</a:t>
            </a:r>
            <a:r>
              <a:rPr lang="fr-FR" sz="2400" i="1" dirty="0">
                <a:latin typeface="Arial" panose="020B0604020202020204" pitchFamily="34" charset="0"/>
                <a:cs typeface="Arial" panose="020B0604020202020204" pitchFamily="34" charset="0"/>
              </a:rPr>
              <a:t>Fibres de carbone</a:t>
            </a:r>
            <a:endParaRPr lang="fr-FR" sz="2400" dirty="0">
              <a:latin typeface="Arial" panose="020B0604020202020204" pitchFamily="34" charset="0"/>
              <a:cs typeface="Arial" panose="020B0604020202020204" pitchFamily="34" charset="0"/>
            </a:endParaRPr>
          </a:p>
        </p:txBody>
      </p:sp>
      <p:graphicFrame>
        <p:nvGraphicFramePr>
          <p:cNvPr id="7" name="Tableau 6"/>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26276428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7240" y="1383350"/>
            <a:ext cx="11372884" cy="24468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latin typeface="Arial" panose="020B0604020202020204" pitchFamily="34" charset="0"/>
                <a:cs typeface="Arial" panose="020B0604020202020204" pitchFamily="34" charset="0"/>
              </a:rPr>
              <a:t>Avantages</a:t>
            </a:r>
            <a:endParaRPr lang="fr-FR" dirty="0">
              <a:latin typeface="Arial" panose="020B0604020202020204" pitchFamily="34" charset="0"/>
              <a:cs typeface="Arial" panose="020B0604020202020204" pitchFamily="34" charset="0"/>
            </a:endParaRP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caractéristiques mécaniques exceptionnelles, résistance à la rupture en traction et compression, </a:t>
            </a:r>
            <a:r>
              <a:rPr lang="fr-FR" dirty="0" err="1">
                <a:latin typeface="Arial" panose="020B0604020202020204" pitchFamily="34" charset="0"/>
                <a:cs typeface="Arial" panose="020B0604020202020204" pitchFamily="34" charset="0"/>
              </a:rPr>
              <a:t>Rr</a:t>
            </a:r>
            <a:r>
              <a:rPr lang="fr-FR" dirty="0">
                <a:latin typeface="Arial" panose="020B0604020202020204" pitchFamily="34" charset="0"/>
                <a:cs typeface="Arial" panose="020B0604020202020204" pitchFamily="34" charset="0"/>
              </a:rPr>
              <a:t> - 350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très grande rigidité (E = 42000)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 comportement thermique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adhérence avec les matrices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tenue à la fatigue et au vieillissement.</a:t>
            </a:r>
          </a:p>
        </p:txBody>
      </p:sp>
      <p:sp>
        <p:nvSpPr>
          <p:cNvPr id="5" name="Titre 1"/>
          <p:cNvSpPr txBox="1">
            <a:spLocks/>
          </p:cNvSpPr>
          <p:nvPr/>
        </p:nvSpPr>
        <p:spPr>
          <a:xfrm>
            <a:off x="1593179" y="312738"/>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métalloïdiques</a:t>
            </a:r>
          </a:p>
          <a:p>
            <a:pPr algn="ctr"/>
            <a:r>
              <a:rPr lang="fr-FR" sz="2400" dirty="0">
                <a:latin typeface="Arial" panose="020B0604020202020204" pitchFamily="34" charset="0"/>
                <a:cs typeface="Arial" panose="020B0604020202020204" pitchFamily="34" charset="0"/>
              </a:rPr>
              <a:t>Fibres de bore, de carbure de Si</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8368" y="4369097"/>
            <a:ext cx="1801085" cy="17645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079" y="4369097"/>
            <a:ext cx="1808919" cy="17550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172" y="4369096"/>
            <a:ext cx="1764537" cy="17645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5837" y="4369096"/>
            <a:ext cx="2162754" cy="17550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10" name="Tableau 9"/>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31399750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4432" y="2122678"/>
            <a:ext cx="5461182" cy="258532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r-FR" b="1" dirty="0">
                <a:latin typeface="Arial" panose="020B0604020202020204" pitchFamily="34" charset="0"/>
                <a:cs typeface="Arial" panose="020B0604020202020204" pitchFamily="34" charset="0"/>
              </a:rPr>
              <a:t>Inconvénients</a:t>
            </a:r>
            <a:endParaRPr lang="fr-FR" dirty="0">
              <a:latin typeface="Arial" panose="020B0604020202020204" pitchFamily="34" charset="0"/>
              <a:cs typeface="Arial" panose="020B0604020202020204" pitchFamily="34" charset="0"/>
            </a:endParaRP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mauvaise tenue aux impacts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usinage difficile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densité assez importante (σ= 2,7)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prix très élevé. </a:t>
            </a:r>
          </a:p>
        </p:txBody>
      </p:sp>
      <p:sp>
        <p:nvSpPr>
          <p:cNvPr id="5" name="Titre 1"/>
          <p:cNvSpPr txBox="1">
            <a:spLocks/>
          </p:cNvSpPr>
          <p:nvPr/>
        </p:nvSpPr>
        <p:spPr>
          <a:xfrm>
            <a:off x="1593179" y="312738"/>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métalloïdiques</a:t>
            </a:r>
          </a:p>
          <a:p>
            <a:pPr algn="ctr"/>
            <a:r>
              <a:rPr lang="fr-FR" sz="2400" dirty="0">
                <a:latin typeface="Arial" panose="020B0604020202020204" pitchFamily="34" charset="0"/>
                <a:cs typeface="Arial" panose="020B0604020202020204" pitchFamily="34" charset="0"/>
              </a:rPr>
              <a:t>Fibres de bore, de carbure de Si</a:t>
            </a:r>
          </a:p>
        </p:txBody>
      </p:sp>
      <p:graphicFrame>
        <p:nvGraphicFramePr>
          <p:cNvPr id="6" name="Tableau 5"/>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2896375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7975" y="1888600"/>
            <a:ext cx="7311247" cy="147732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r-FR" b="1" dirty="0">
                <a:latin typeface="Arial" panose="020B0604020202020204" pitchFamily="34" charset="0"/>
                <a:cs typeface="Arial" panose="020B0604020202020204" pitchFamily="34" charset="0"/>
              </a:rPr>
              <a:t>Applications aéronautiques</a:t>
            </a:r>
            <a:endParaRPr lang="fr-FR" dirty="0">
              <a:latin typeface="Arial" panose="020B0604020202020204" pitchFamily="34" charset="0"/>
              <a:cs typeface="Arial" panose="020B0604020202020204" pitchFamily="34" charset="0"/>
            </a:endParaRP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disques de compresseurs GTR, carters et volets de tuyère ;</a:t>
            </a:r>
          </a:p>
          <a:p>
            <a:pPr marL="285750" lvl="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Becs stabilisateur F14  de bord d’attaque du </a:t>
            </a:r>
            <a:r>
              <a:rPr lang="fr-FR" dirty="0" err="1">
                <a:latin typeface="Arial" panose="020B0604020202020204" pitchFamily="34" charset="0"/>
                <a:cs typeface="Arial" panose="020B0604020202020204" pitchFamily="34" charset="0"/>
              </a:rPr>
              <a:t>Lockhead</a:t>
            </a:r>
            <a:r>
              <a:rPr lang="fr-FR" dirty="0">
                <a:latin typeface="Arial" panose="020B0604020202020204" pitchFamily="34" charset="0"/>
                <a:cs typeface="Arial" panose="020B0604020202020204" pitchFamily="34" charset="0"/>
              </a:rPr>
              <a:t> C5A </a:t>
            </a:r>
            <a:r>
              <a:rPr lang="fr-FR" dirty="0" err="1">
                <a:latin typeface="Arial" panose="020B0604020202020204" pitchFamily="34" charset="0"/>
                <a:cs typeface="Arial" panose="020B0604020202020204" pitchFamily="34" charset="0"/>
              </a:rPr>
              <a:t>Galaxy</a:t>
            </a:r>
            <a:r>
              <a:rPr lang="fr-FR" dirty="0">
                <a:latin typeface="Arial" panose="020B0604020202020204" pitchFamily="34" charset="0"/>
                <a:cs typeface="Arial" panose="020B0604020202020204" pitchFamily="34" charset="0"/>
              </a:rPr>
              <a:t>.</a:t>
            </a:r>
          </a:p>
        </p:txBody>
      </p:sp>
      <p:sp>
        <p:nvSpPr>
          <p:cNvPr id="3" name="AutoShape 2" descr="La compression haute vitesse pour les moteurs d'avion du futur | Safran  Aero Booste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212" y="3113414"/>
            <a:ext cx="2867025" cy="1847850"/>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0212" y="1123015"/>
            <a:ext cx="2867025" cy="1747044"/>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212" y="5257800"/>
            <a:ext cx="2867025" cy="1600200"/>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5100" y="3631192"/>
            <a:ext cx="5142979" cy="2182776"/>
          </a:xfrm>
          <a:prstGeom prst="rect">
            <a:avLst/>
          </a:prstGeom>
        </p:spPr>
      </p:pic>
      <p:sp>
        <p:nvSpPr>
          <p:cNvPr id="10" name="Titre 1"/>
          <p:cNvSpPr txBox="1">
            <a:spLocks/>
          </p:cNvSpPr>
          <p:nvPr/>
        </p:nvSpPr>
        <p:spPr>
          <a:xfrm>
            <a:off x="1593179" y="312738"/>
            <a:ext cx="9829800" cy="5316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a:latin typeface="Arial" panose="020B0604020202020204" pitchFamily="34" charset="0"/>
                <a:cs typeface="Arial" panose="020B0604020202020204" pitchFamily="34" charset="0"/>
              </a:rPr>
              <a:t>Matériaux composites: Fibres métalloïdiques</a:t>
            </a:r>
          </a:p>
          <a:p>
            <a:pPr algn="ctr"/>
            <a:r>
              <a:rPr lang="fr-FR" sz="2400" dirty="0">
                <a:latin typeface="Arial" panose="020B0604020202020204" pitchFamily="34" charset="0"/>
                <a:cs typeface="Arial" panose="020B0604020202020204" pitchFamily="34" charset="0"/>
              </a:rPr>
              <a:t>Fibres de bore, de carbure de Si</a:t>
            </a:r>
          </a:p>
        </p:txBody>
      </p:sp>
      <p:graphicFrame>
        <p:nvGraphicFramePr>
          <p:cNvPr id="9" name="Tableau 8"/>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21098635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97172" y="214696"/>
            <a:ext cx="9441711" cy="742706"/>
          </a:xfrm>
        </p:spPr>
        <p:txBody>
          <a:bodyPr>
            <a:noAutofit/>
          </a:bodyPr>
          <a:lstStyle/>
          <a:p>
            <a:pPr algn="ctr"/>
            <a:r>
              <a:rPr lang="fr-FR" sz="2400" dirty="0">
                <a:latin typeface="Arial" panose="020B0604020202020204" pitchFamily="34" charset="0"/>
                <a:cs typeface="Arial" panose="020B0604020202020204" pitchFamily="34" charset="0"/>
              </a:rPr>
              <a:t>Matériaux composites: Différentes formes et orientation des fibres</a:t>
            </a:r>
          </a:p>
        </p:txBody>
      </p:sp>
      <p:sp>
        <p:nvSpPr>
          <p:cNvPr id="4" name="Rectangle 3"/>
          <p:cNvSpPr/>
          <p:nvPr/>
        </p:nvSpPr>
        <p:spPr>
          <a:xfrm>
            <a:off x="460375" y="2051432"/>
            <a:ext cx="7172616"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nSpc>
                <a:spcPct val="200000"/>
              </a:lnSpc>
              <a:buFont typeface="Arial" panose="020B0604020202020204" pitchFamily="34" charset="0"/>
              <a:buChar char="•"/>
            </a:pPr>
            <a:r>
              <a:rPr lang="fr-FR" b="1" dirty="0">
                <a:latin typeface="Arial" panose="020B0604020202020204" pitchFamily="34" charset="0"/>
                <a:cs typeface="Arial" panose="020B0604020202020204" pitchFamily="34" charset="0"/>
              </a:rPr>
              <a:t>Fil simple</a:t>
            </a:r>
            <a:r>
              <a:rPr lang="fr-FR" dirty="0">
                <a:latin typeface="Arial" panose="020B0604020202020204" pitchFamily="34" charset="0"/>
                <a:cs typeface="Arial" panose="020B0604020202020204" pitchFamily="34" charset="0"/>
              </a:rPr>
              <a:t> : les filaments ou brins sont assemblés par torsion ;</a:t>
            </a:r>
          </a:p>
          <a:p>
            <a:pPr marL="285750" lvl="0" indent="-285750">
              <a:lnSpc>
                <a:spcPct val="200000"/>
              </a:lnSpc>
              <a:buFont typeface="Arial" panose="020B0604020202020204" pitchFamily="34" charset="0"/>
              <a:buChar char="•"/>
            </a:pPr>
            <a:r>
              <a:rPr lang="fr-FR" b="1" dirty="0">
                <a:latin typeface="Arial" panose="020B0604020202020204" pitchFamily="34" charset="0"/>
                <a:cs typeface="Arial" panose="020B0604020202020204" pitchFamily="34" charset="0"/>
              </a:rPr>
              <a:t>Tissu</a:t>
            </a:r>
            <a:r>
              <a:rPr lang="fr-FR" dirty="0">
                <a:latin typeface="Arial" panose="020B0604020202020204" pitchFamily="34" charset="0"/>
                <a:cs typeface="Arial" panose="020B0604020202020204" pitchFamily="34" charset="0"/>
              </a:rPr>
              <a:t> :les fils sont entrecroisés sur un métier à tisser ;</a:t>
            </a:r>
          </a:p>
          <a:p>
            <a:pPr marL="285750" indent="-285750">
              <a:lnSpc>
                <a:spcPct val="200000"/>
              </a:lnSpc>
              <a:buFont typeface="Arial" panose="020B0604020202020204" pitchFamily="34" charset="0"/>
              <a:buChar char="•"/>
            </a:pPr>
            <a:r>
              <a:rPr lang="fr-FR" b="1" dirty="0">
                <a:latin typeface="Arial" panose="020B0604020202020204" pitchFamily="34" charset="0"/>
                <a:cs typeface="Arial" panose="020B0604020202020204" pitchFamily="34" charset="0"/>
              </a:rPr>
              <a:t>Nappe unidirectionnelle ou bidirectionnelle</a:t>
            </a:r>
            <a:r>
              <a:rPr lang="fr-FR" dirty="0">
                <a:latin typeface="Arial" panose="020B0604020202020204" pitchFamily="34" charset="0"/>
                <a:cs typeface="Arial" panose="020B0604020202020204" pitchFamily="34" charset="0"/>
              </a:rPr>
              <a:t>: les fils sont maintenus les uns contre les autres par la résine.</a:t>
            </a:r>
          </a:p>
        </p:txBody>
      </p:sp>
      <p:pic>
        <p:nvPicPr>
          <p:cNvPr id="5" name="Image 4"/>
          <p:cNvPicPr>
            <a:picLocks noChangeAspect="1"/>
          </p:cNvPicPr>
          <p:nvPr/>
        </p:nvPicPr>
        <p:blipFill>
          <a:blip r:embed="rId3"/>
          <a:stretch>
            <a:fillRect/>
          </a:stretch>
        </p:blipFill>
        <p:spPr>
          <a:xfrm>
            <a:off x="8187068" y="2285756"/>
            <a:ext cx="3656429" cy="1839677"/>
          </a:xfrm>
          <a:prstGeom prst="rect">
            <a:avLst/>
          </a:prstGeom>
        </p:spPr>
      </p:pic>
      <p:sp>
        <p:nvSpPr>
          <p:cNvPr id="6" name="AutoShape 4" descr="Gros Plan Sur La Fibre Entrelacée, Fibre Courbe Construite Avec Plusieurs  Fils En Rendu 3d Banque D'Images Et Photos Libres De Droits. Image 8944191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aphicFrame>
        <p:nvGraphicFramePr>
          <p:cNvPr id="7" name="Tableau 6"/>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34397354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5820" y="127590"/>
            <a:ext cx="7034869" cy="723014"/>
          </a:xfrm>
        </p:spPr>
        <p:txBody>
          <a:bodyPr>
            <a:normAutofit/>
          </a:bodyPr>
          <a:lstStyle/>
          <a:p>
            <a:r>
              <a:rPr lang="fr-FR" sz="2400" dirty="0">
                <a:latin typeface="Arial" panose="020B0604020202020204" pitchFamily="34" charset="0"/>
                <a:cs typeface="Arial" panose="020B0604020202020204" pitchFamily="34" charset="0"/>
              </a:rPr>
              <a:t>Matériaux composites: Les Matrices ou liant</a:t>
            </a:r>
          </a:p>
        </p:txBody>
      </p:sp>
      <p:sp>
        <p:nvSpPr>
          <p:cNvPr id="4" name="Rectangle 3"/>
          <p:cNvSpPr/>
          <p:nvPr/>
        </p:nvSpPr>
        <p:spPr>
          <a:xfrm>
            <a:off x="583222" y="949570"/>
            <a:ext cx="11025554"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lvl="2">
              <a:lnSpc>
                <a:spcPct val="150000"/>
              </a:lnSpc>
            </a:pPr>
            <a:r>
              <a:rPr lang="fr-FR" b="1" dirty="0">
                <a:latin typeface="Arial" panose="020B0604020202020204" pitchFamily="34" charset="0"/>
                <a:cs typeface="Arial" panose="020B0604020202020204" pitchFamily="34" charset="0"/>
              </a:rPr>
              <a:t>Rôle</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Réaliser la liaison entre les fibres et les maintenir en position pour donner la forme à la pièce;</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séparer et protéger les fibres afin que la rupture de l’une n’entraîne pas celle des autres;</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répartir et transmettre les contraintes. </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693" y="3104708"/>
            <a:ext cx="7591647" cy="2806996"/>
          </a:xfrm>
          <a:prstGeom prst="rect">
            <a:avLst/>
          </a:prstGeom>
        </p:spPr>
      </p:pic>
      <p:graphicFrame>
        <p:nvGraphicFramePr>
          <p:cNvPr id="5" name="Tableau 4"/>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20865184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8196" y="4351989"/>
            <a:ext cx="10231317"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On distingue trois types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métalliques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organiques ou résines ;</a:t>
            </a:r>
          </a:p>
          <a:p>
            <a:pPr marL="285750" indent="-285750">
              <a:lnSpc>
                <a:spcPct val="150000"/>
              </a:lnSpc>
              <a:buFont typeface="Arial" panose="020B0604020202020204" pitchFamily="34" charset="0"/>
              <a:buChar char="•"/>
            </a:pPr>
            <a:r>
              <a:rPr lang="fr-FR" dirty="0" err="1">
                <a:latin typeface="Arial" panose="020B0604020202020204" pitchFamily="34" charset="0"/>
                <a:cs typeface="Arial" panose="020B0604020202020204" pitchFamily="34" charset="0"/>
              </a:rPr>
              <a:t>pyro</a:t>
            </a:r>
            <a:r>
              <a:rPr lang="fr-FR" dirty="0">
                <a:latin typeface="Arial" panose="020B0604020202020204" pitchFamily="34" charset="0"/>
                <a:cs typeface="Arial" panose="020B0604020202020204" pitchFamily="34" charset="0"/>
              </a:rPr>
              <a:t>-carbone.</a:t>
            </a:r>
          </a:p>
        </p:txBody>
      </p:sp>
      <p:sp>
        <p:nvSpPr>
          <p:cNvPr id="3" name="Rectangle 2"/>
          <p:cNvSpPr/>
          <p:nvPr/>
        </p:nvSpPr>
        <p:spPr>
          <a:xfrm>
            <a:off x="978196" y="1038700"/>
            <a:ext cx="10231317"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ct val="150000"/>
              </a:lnSpc>
            </a:pPr>
            <a:r>
              <a:rPr lang="fr-FR" b="1" dirty="0">
                <a:latin typeface="Arial" panose="020B0604020202020204" pitchFamily="34" charset="0"/>
                <a:cs typeface="Arial" panose="020B0604020202020204" pitchFamily="34" charset="0"/>
              </a:rPr>
              <a:t>Principales qualités requises</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une grande adhérence aux fibres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limite élastique (pour que les fibres supportent le maximum des efforts retransmis;</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résistance aux chocs (résilience). Exemple : résine époxy (usage extérieur)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résistance au feu (cabine : pas de dégagement de fumée toxique, auto- </a:t>
            </a:r>
            <a:r>
              <a:rPr lang="fr-FR" dirty="0" err="1">
                <a:latin typeface="Arial" panose="020B0604020202020204" pitchFamily="34" charset="0"/>
                <a:cs typeface="Arial" panose="020B0604020202020204" pitchFamily="34" charset="0"/>
              </a:rPr>
              <a:t>extinguibilité</a:t>
            </a:r>
            <a:r>
              <a:rPr lang="fr-FR" dirty="0">
                <a:latin typeface="Arial" panose="020B0604020202020204" pitchFamily="34" charset="0"/>
                <a:cs typeface="Arial" panose="020B0604020202020204" pitchFamily="34" charset="0"/>
              </a:rPr>
              <a:t>.).;</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tenue en température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bonne tenue au vieillissement.</a:t>
            </a:r>
          </a:p>
        </p:txBody>
      </p:sp>
      <p:sp>
        <p:nvSpPr>
          <p:cNvPr id="6" name="Titre 1"/>
          <p:cNvSpPr>
            <a:spLocks noGrp="1"/>
          </p:cNvSpPr>
          <p:nvPr>
            <p:ph type="title"/>
          </p:nvPr>
        </p:nvSpPr>
        <p:spPr>
          <a:xfrm>
            <a:off x="2619495" y="159452"/>
            <a:ext cx="7034869" cy="723014"/>
          </a:xfrm>
        </p:spPr>
        <p:txBody>
          <a:bodyPr>
            <a:normAutofit/>
          </a:bodyPr>
          <a:lstStyle/>
          <a:p>
            <a:r>
              <a:rPr lang="fr-FR" sz="2400" dirty="0">
                <a:latin typeface="Arial" panose="020B0604020202020204" pitchFamily="34" charset="0"/>
                <a:cs typeface="Arial" panose="020B0604020202020204" pitchFamily="34" charset="0"/>
              </a:rPr>
              <a:t>Matériaux composites: Les Matrices ou liant</a:t>
            </a:r>
          </a:p>
        </p:txBody>
      </p:sp>
      <p:graphicFrame>
        <p:nvGraphicFramePr>
          <p:cNvPr id="5" name="Tableau 4"/>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36349640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475614" y="237536"/>
            <a:ext cx="7051158" cy="613070"/>
          </a:xfrm>
        </p:spPr>
        <p:txBody>
          <a:bodyPr>
            <a:normAutofit/>
          </a:bodyPr>
          <a:lstStyle/>
          <a:p>
            <a:pPr algn="ctr"/>
            <a:r>
              <a:rPr lang="fr-FR" sz="2400" dirty="0">
                <a:latin typeface="Arial" panose="020B0604020202020204" pitchFamily="34" charset="0"/>
                <a:cs typeface="Arial" panose="020B0604020202020204" pitchFamily="34" charset="0"/>
              </a:rPr>
              <a:t>Matériaux composites: Les Matrices métalliques</a:t>
            </a:r>
          </a:p>
        </p:txBody>
      </p:sp>
      <p:sp>
        <p:nvSpPr>
          <p:cNvPr id="4" name="Rectangle 3"/>
          <p:cNvSpPr/>
          <p:nvPr/>
        </p:nvSpPr>
        <p:spPr>
          <a:xfrm>
            <a:off x="345559" y="1947251"/>
            <a:ext cx="7565064" cy="286232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Ces matrices permettent d’étendre le domaine d’utilisation lorsque la température dépasse les 350°C jusqu’à 600°C. </a:t>
            </a:r>
          </a:p>
          <a:p>
            <a:pPr marL="285750" indent="-285750">
              <a:lnSpc>
                <a:spcPct val="200000"/>
              </a:lnSpc>
              <a:buFont typeface="Arial" panose="020B0604020202020204" pitchFamily="34" charset="0"/>
              <a:buChar char="•"/>
            </a:pPr>
            <a:r>
              <a:rPr lang="fr-FR" dirty="0">
                <a:latin typeface="Arial" panose="020B0604020202020204" pitchFamily="34" charset="0"/>
                <a:cs typeface="Arial" panose="020B0604020202020204" pitchFamily="34" charset="0"/>
              </a:rPr>
              <a:t>On utilise les alliages légers (AG5 - AS5) et le titane avec des fibres de bore ou de carbure de silicium.</a:t>
            </a:r>
          </a:p>
          <a:p>
            <a:pPr marL="285750" indent="-285750">
              <a:lnSpc>
                <a:spcPct val="200000"/>
              </a:lnSpc>
              <a:buFont typeface="Arial" panose="020B0604020202020204" pitchFamily="34" charset="0"/>
              <a:buChar char="•"/>
            </a:pPr>
            <a:endParaRPr lang="fr-FR" dirty="0">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3"/>
          <a:stretch>
            <a:fillRect/>
          </a:stretch>
        </p:blipFill>
        <p:spPr>
          <a:xfrm>
            <a:off x="8272130" y="1765004"/>
            <a:ext cx="3596899" cy="3226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5" name="Tableau 4"/>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14310980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02588" y="280065"/>
            <a:ext cx="7986823" cy="783191"/>
          </a:xfrm>
        </p:spPr>
        <p:txBody>
          <a:bodyPr>
            <a:normAutofit/>
          </a:bodyPr>
          <a:lstStyle/>
          <a:p>
            <a:r>
              <a:rPr lang="fr-FR" sz="2400" dirty="0">
                <a:latin typeface="Arial" panose="020B0604020202020204" pitchFamily="34" charset="0"/>
                <a:cs typeface="Arial" panose="020B0604020202020204" pitchFamily="34" charset="0"/>
              </a:rPr>
              <a:t>Matériaux composites: Matrices organiques ou résines</a:t>
            </a:r>
          </a:p>
        </p:txBody>
      </p:sp>
      <p:sp>
        <p:nvSpPr>
          <p:cNvPr id="4" name="Rectangle 3"/>
          <p:cNvSpPr/>
          <p:nvPr/>
        </p:nvSpPr>
        <p:spPr>
          <a:xfrm>
            <a:off x="1532996" y="1904684"/>
            <a:ext cx="8078837"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Très utilisées dans la construction aéronautique avec des fibres de bore, de carbone, de kevlar et de verre.</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Ils possèdent :</a:t>
            </a:r>
          </a:p>
          <a:p>
            <a:pPr marL="742950" lvl="1" indent="-285750">
              <a:lnSpc>
                <a:spcPct val="150000"/>
              </a:lnSpc>
              <a:buFont typeface="Courier New" panose="02070309020205020404" pitchFamily="49" charset="0"/>
              <a:buChar char="o"/>
            </a:pPr>
            <a:r>
              <a:rPr lang="fr-FR" dirty="0">
                <a:latin typeface="Arial" panose="020B0604020202020204" pitchFamily="34" charset="0"/>
                <a:cs typeface="Arial" panose="020B0604020202020204" pitchFamily="34" charset="0"/>
              </a:rPr>
              <a:t>une grande adhérence avec les fibres ;</a:t>
            </a:r>
          </a:p>
          <a:p>
            <a:pPr marL="742950" lvl="1" indent="-285750">
              <a:lnSpc>
                <a:spcPct val="150000"/>
              </a:lnSpc>
              <a:buFont typeface="Courier New" panose="02070309020205020404" pitchFamily="49" charset="0"/>
              <a:buChar char="o"/>
            </a:pPr>
            <a:r>
              <a:rPr lang="fr-FR" dirty="0">
                <a:latin typeface="Arial" panose="020B0604020202020204" pitchFamily="34" charset="0"/>
                <a:cs typeface="Arial" panose="020B0604020202020204" pitchFamily="34" charset="0"/>
              </a:rPr>
              <a:t>de bonnes propriétés mécaniques ;</a:t>
            </a:r>
          </a:p>
          <a:p>
            <a:pPr marL="742950" lvl="1" indent="-285750">
              <a:lnSpc>
                <a:spcPct val="150000"/>
              </a:lnSpc>
              <a:buFont typeface="Courier New" panose="02070309020205020404" pitchFamily="49" charset="0"/>
              <a:buChar char="o"/>
            </a:pPr>
            <a:r>
              <a:rPr lang="fr-FR" dirty="0">
                <a:latin typeface="Arial" panose="020B0604020202020204" pitchFamily="34" charset="0"/>
                <a:cs typeface="Arial" panose="020B0604020202020204" pitchFamily="34" charset="0"/>
              </a:rPr>
              <a:t>une bonne résistance à la corrosion et à l’abrasion ;</a:t>
            </a:r>
          </a:p>
          <a:p>
            <a:pPr marL="742950" lvl="1" indent="-285750">
              <a:lnSpc>
                <a:spcPct val="150000"/>
              </a:lnSpc>
              <a:buFont typeface="Courier New" panose="02070309020205020404" pitchFamily="49" charset="0"/>
              <a:buChar char="o"/>
            </a:pPr>
            <a:r>
              <a:rPr lang="fr-FR" dirty="0">
                <a:latin typeface="Arial" panose="020B0604020202020204" pitchFamily="34" charset="0"/>
                <a:cs typeface="Arial" panose="020B0604020202020204" pitchFamily="34" charset="0"/>
              </a:rPr>
              <a:t>un domaine d’utilisation en température moyen entre 60°C et 150°C.</a:t>
            </a:r>
          </a:p>
        </p:txBody>
      </p:sp>
      <p:graphicFrame>
        <p:nvGraphicFramePr>
          <p:cNvPr id="5" name="Tableau 4"/>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3657232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150" y="1226241"/>
            <a:ext cx="8419078"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lvl="3">
              <a:lnSpc>
                <a:spcPct val="150000"/>
              </a:lnSpc>
            </a:pPr>
            <a:r>
              <a:rPr lang="fr-FR" b="1" i="1" dirty="0">
                <a:latin typeface="Arial" panose="020B0604020202020204" pitchFamily="34" charset="0"/>
                <a:cs typeface="Arial" panose="020B0604020202020204" pitchFamily="34" charset="0"/>
              </a:rPr>
              <a:t>Résines phénoliques</a:t>
            </a:r>
          </a:p>
          <a:p>
            <a:pPr>
              <a:lnSpc>
                <a:spcPct val="150000"/>
              </a:lnSpc>
            </a:pPr>
            <a:r>
              <a:rPr lang="fr-FR" dirty="0">
                <a:latin typeface="Arial" panose="020B0604020202020204" pitchFamily="34" charset="0"/>
                <a:cs typeface="Arial" panose="020B0604020202020204" pitchFamily="34" charset="0"/>
              </a:rPr>
              <a:t>Utilisées pour la conception de matériaux ablatifs (aménagements cabine). Elles possèdent : une très bonne résistance au feu ;</a:t>
            </a:r>
            <a:endParaRPr lang="fr-FR" b="1" i="1" dirty="0">
              <a:latin typeface="Arial" panose="020B0604020202020204" pitchFamily="34" charset="0"/>
              <a:cs typeface="Arial" panose="020B0604020202020204" pitchFamily="34" charset="0"/>
            </a:endParaRPr>
          </a:p>
        </p:txBody>
      </p:sp>
      <p:sp>
        <p:nvSpPr>
          <p:cNvPr id="5" name="Titre 1"/>
          <p:cNvSpPr>
            <a:spLocks noGrp="1"/>
          </p:cNvSpPr>
          <p:nvPr>
            <p:ph type="title"/>
          </p:nvPr>
        </p:nvSpPr>
        <p:spPr>
          <a:xfrm>
            <a:off x="2102588" y="173740"/>
            <a:ext cx="7986823" cy="783191"/>
          </a:xfrm>
        </p:spPr>
        <p:txBody>
          <a:bodyPr>
            <a:normAutofit/>
          </a:bodyPr>
          <a:lstStyle/>
          <a:p>
            <a:r>
              <a:rPr lang="fr-FR" sz="2400" dirty="0">
                <a:latin typeface="Arial" panose="020B0604020202020204" pitchFamily="34" charset="0"/>
                <a:cs typeface="Arial" panose="020B0604020202020204" pitchFamily="34" charset="0"/>
              </a:rPr>
              <a:t>Matériaux composites: Matrices organiques ou résines</a:t>
            </a: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599" y="1154933"/>
            <a:ext cx="2827540" cy="1500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4599" y="2872471"/>
            <a:ext cx="2827540" cy="15230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4600" y="4586935"/>
            <a:ext cx="2827540" cy="14323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42149" y="2726284"/>
            <a:ext cx="841907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lvl="3">
              <a:lnSpc>
                <a:spcPct val="150000"/>
              </a:lnSpc>
            </a:pPr>
            <a:r>
              <a:rPr lang="fr-FR" b="1" i="1" dirty="0">
                <a:latin typeface="Arial" panose="020B0604020202020204" pitchFamily="34" charset="0"/>
                <a:cs typeface="Arial" panose="020B0604020202020204" pitchFamily="34" charset="0"/>
              </a:rPr>
              <a:t>Matrices </a:t>
            </a:r>
            <a:r>
              <a:rPr lang="fr-FR" b="1" i="1" dirty="0" err="1">
                <a:latin typeface="Arial" panose="020B0604020202020204" pitchFamily="34" charset="0"/>
                <a:cs typeface="Arial" panose="020B0604020202020204" pitchFamily="34" charset="0"/>
              </a:rPr>
              <a:t>pyro</a:t>
            </a:r>
            <a:r>
              <a:rPr lang="fr-FR" b="1" i="1" dirty="0">
                <a:latin typeface="Arial" panose="020B0604020202020204" pitchFamily="34" charset="0"/>
                <a:cs typeface="Arial" panose="020B0604020202020204" pitchFamily="34" charset="0"/>
              </a:rPr>
              <a:t>-carbone</a:t>
            </a:r>
          </a:p>
          <a:p>
            <a:pPr>
              <a:lnSpc>
                <a:spcPct val="150000"/>
              </a:lnSpc>
            </a:pPr>
            <a:r>
              <a:rPr lang="fr-FR" dirty="0">
                <a:latin typeface="Arial" panose="020B0604020202020204" pitchFamily="34" charset="0"/>
                <a:cs typeface="Arial" panose="020B0604020202020204" pitchFamily="34" charset="0"/>
              </a:rPr>
              <a:t>Les matrices carbone associées à des fibres carbones constituent les composites carbone / carbone utilisés dans la fabrication de disques de freins, tuyères de propulseurs fusée (Ariane) ou missiles.</a:t>
            </a:r>
          </a:p>
        </p:txBody>
      </p:sp>
      <p:sp>
        <p:nvSpPr>
          <p:cNvPr id="11" name="Rectangle 10"/>
          <p:cNvSpPr/>
          <p:nvPr/>
        </p:nvSpPr>
        <p:spPr>
          <a:xfrm>
            <a:off x="342148" y="4659194"/>
            <a:ext cx="8419080"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lvl="3">
              <a:lnSpc>
                <a:spcPct val="150000"/>
              </a:lnSpc>
            </a:pPr>
            <a:r>
              <a:rPr lang="fr-FR" b="1" i="1" dirty="0">
                <a:latin typeface="Arial" panose="020B0604020202020204" pitchFamily="34" charset="0"/>
                <a:cs typeface="Arial" panose="020B0604020202020204" pitchFamily="34" charset="0"/>
              </a:rPr>
              <a:t>Résines thermostables</a:t>
            </a:r>
          </a:p>
          <a:p>
            <a:pPr>
              <a:lnSpc>
                <a:spcPct val="150000"/>
              </a:lnSpc>
            </a:pPr>
            <a:r>
              <a:rPr lang="fr-FR" dirty="0">
                <a:latin typeface="Arial" panose="020B0604020202020204" pitchFamily="34" charset="0"/>
                <a:cs typeface="Arial" panose="020B0604020202020204" pitchFamily="34" charset="0"/>
              </a:rPr>
              <a:t>Utilisées pour la conception de : matériaux, isolants haute température ;</a:t>
            </a:r>
          </a:p>
          <a:p>
            <a:pPr lvl="0">
              <a:lnSpc>
                <a:spcPct val="150000"/>
              </a:lnSpc>
            </a:pPr>
            <a:r>
              <a:rPr lang="fr-FR" dirty="0">
                <a:latin typeface="Arial" panose="020B0604020202020204" pitchFamily="34" charset="0"/>
                <a:cs typeface="Arial" panose="020B0604020202020204" pitchFamily="34" charset="0"/>
              </a:rPr>
              <a:t>matériaux ablatifs ; plaquettes de frein, etc...</a:t>
            </a:r>
            <a:endParaRPr lang="fr-FR" dirty="0"/>
          </a:p>
        </p:txBody>
      </p:sp>
      <p:graphicFrame>
        <p:nvGraphicFramePr>
          <p:cNvPr id="12" name="Tableau 11"/>
          <p:cNvGraphicFramePr>
            <a:graphicFrameLocks noGrp="1"/>
          </p:cNvGraphicFramePr>
          <p:nvPr>
            <p:extLst>
              <p:ext uri="{D42A27DB-BD31-4B8C-83A1-F6EECF244321}">
                <p14:modId xmlns:p14="http://schemas.microsoft.com/office/powerpoint/2010/main" val="1200038422"/>
              </p:ext>
            </p:extLst>
          </p:nvPr>
        </p:nvGraphicFramePr>
        <p:xfrm>
          <a:off x="-3" y="6370136"/>
          <a:ext cx="12192002" cy="475488"/>
        </p:xfrm>
        <a:graphic>
          <a:graphicData uri="http://schemas.openxmlformats.org/drawingml/2006/table">
            <a:tbl>
              <a:tblPr firstRow="1" bandRow="1">
                <a:tableStyleId>{5C22544A-7EE6-4342-B048-85BDC9FD1C3A}</a:tableStyleId>
              </a:tblPr>
              <a:tblGrid>
                <a:gridCol w="1415143">
                  <a:extLst>
                    <a:ext uri="{9D8B030D-6E8A-4147-A177-3AD203B41FA5}">
                      <a16:colId xmlns:a16="http://schemas.microsoft.com/office/drawing/2014/main" val="237214752"/>
                    </a:ext>
                  </a:extLst>
                </a:gridCol>
                <a:gridCol w="1989072">
                  <a:extLst>
                    <a:ext uri="{9D8B030D-6E8A-4147-A177-3AD203B41FA5}">
                      <a16:colId xmlns:a16="http://schemas.microsoft.com/office/drawing/2014/main" val="1517169224"/>
                    </a:ext>
                  </a:extLst>
                </a:gridCol>
                <a:gridCol w="2430530">
                  <a:extLst>
                    <a:ext uri="{9D8B030D-6E8A-4147-A177-3AD203B41FA5}">
                      <a16:colId xmlns:a16="http://schemas.microsoft.com/office/drawing/2014/main" val="841812282"/>
                    </a:ext>
                  </a:extLst>
                </a:gridCol>
                <a:gridCol w="2890617">
                  <a:extLst>
                    <a:ext uri="{9D8B030D-6E8A-4147-A177-3AD203B41FA5}">
                      <a16:colId xmlns:a16="http://schemas.microsoft.com/office/drawing/2014/main" val="486020060"/>
                    </a:ext>
                  </a:extLst>
                </a:gridCol>
                <a:gridCol w="2182128">
                  <a:extLst>
                    <a:ext uri="{9D8B030D-6E8A-4147-A177-3AD203B41FA5}">
                      <a16:colId xmlns:a16="http://schemas.microsoft.com/office/drawing/2014/main" val="1006163499"/>
                    </a:ext>
                  </a:extLst>
                </a:gridCol>
                <a:gridCol w="1284512">
                  <a:extLst>
                    <a:ext uri="{9D8B030D-6E8A-4147-A177-3AD203B41FA5}">
                      <a16:colId xmlns:a16="http://schemas.microsoft.com/office/drawing/2014/main" val="4086439615"/>
                    </a:ext>
                  </a:extLst>
                </a:gridCol>
              </a:tblGrid>
              <a:tr h="475488">
                <a:tc>
                  <a:txBody>
                    <a:bodyPr/>
                    <a:lstStyle/>
                    <a:p>
                      <a:pPr algn="ctr"/>
                      <a:r>
                        <a:rPr lang="fr-FR" sz="1200" dirty="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solidFill>
                      <a:schemeClr val="accent1"/>
                    </a:solidFill>
                  </a:tcPr>
                </a:tc>
                <a:tc>
                  <a:txBody>
                    <a:bodyPr/>
                    <a:lstStyle/>
                    <a:p>
                      <a:pPr marL="0" indent="0" algn="ctr" defTabSz="914400" rtl="0" eaLnBrk="1" latinLnBrk="0" hangingPunct="1">
                        <a:lnSpc>
                          <a:spcPct val="150000"/>
                        </a:lnSpc>
                        <a:buFont typeface="+mj-lt"/>
                        <a:buNone/>
                      </a:pPr>
                      <a:r>
                        <a:rPr lang="fr-FR" sz="1200" b="1" kern="1200" dirty="0">
                          <a:solidFill>
                            <a:schemeClr val="tx1"/>
                          </a:solidFill>
                          <a:latin typeface="Arial" panose="020B0604020202020204" pitchFamily="34" charset="0"/>
                          <a:ea typeface="+mn-ea"/>
                          <a:cs typeface="Arial" panose="020B0604020202020204" pitchFamily="34" charset="0"/>
                        </a:rPr>
                        <a:t>Matériaux utilisés en aéronautique </a:t>
                      </a:r>
                    </a:p>
                  </a:txBody>
                  <a:tcPr marL="109728" marR="109728" marT="54864" marB="54864" anchor="ctr">
                    <a:solidFill>
                      <a:schemeClr val="bg1">
                        <a:lumMod val="85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253205906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3024</TotalTime>
  <Words>6635</Words>
  <Application>Microsoft Office PowerPoint</Application>
  <PresentationFormat>Widescreen</PresentationFormat>
  <Paragraphs>956</Paragraphs>
  <Slides>130</Slides>
  <Notes>67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130</vt:i4>
      </vt:variant>
    </vt:vector>
  </HeadingPairs>
  <TitlesOfParts>
    <vt:vector size="138" baseType="lpstr">
      <vt:lpstr>Arial</vt:lpstr>
      <vt:lpstr>Calibri</vt:lpstr>
      <vt:lpstr>Calibri Light</vt:lpstr>
      <vt:lpstr>Cambria Math</vt:lpstr>
      <vt:lpstr>Courier New</vt:lpstr>
      <vt:lpstr>Times New Roman</vt:lpstr>
      <vt:lpstr>Wingdings</vt:lpstr>
      <vt:lpstr>Thème Office</vt:lpstr>
      <vt:lpstr>Alliages et matériaux utilisés en construction aéronautique</vt:lpstr>
      <vt:lpstr>Références</vt:lpstr>
      <vt:lpstr>Objectif pédagogique</vt:lpstr>
      <vt:lpstr>PowerPoint Presentation</vt:lpstr>
      <vt:lpstr>PowerPoint Presentation</vt:lpstr>
      <vt:lpstr>Notions sur les charges et les contraintes</vt:lpstr>
      <vt:lpstr>Notions sur les charges et les contraintes</vt:lpstr>
      <vt:lpstr>Notions sur les charges et les contraintes</vt:lpstr>
      <vt:lpstr>Notions sur les charges et les contraintes</vt:lpstr>
      <vt:lpstr>Traction</vt:lpstr>
      <vt:lpstr>Traction</vt:lpstr>
      <vt:lpstr>Traction</vt:lpstr>
      <vt:lpstr>Traction</vt:lpstr>
      <vt:lpstr>Traction</vt:lpstr>
      <vt:lpstr>Compression</vt:lpstr>
      <vt:lpstr>Compression</vt:lpstr>
      <vt:lpstr>Cisaillement</vt:lpstr>
      <vt:lpstr>Cisaillement</vt:lpstr>
      <vt:lpstr>Cisaillement</vt:lpstr>
      <vt:lpstr>Torsion</vt:lpstr>
      <vt:lpstr>Torsion</vt:lpstr>
      <vt:lpstr>Flexion</vt:lpstr>
      <vt:lpstr>Flexion</vt:lpstr>
      <vt:lpstr>PowerPoint Presentation</vt:lpstr>
      <vt:lpstr>Fatigue</vt:lpstr>
      <vt:lpstr>Fatigue</vt:lpstr>
      <vt:lpstr>Fatigue</vt:lpstr>
      <vt:lpstr>PowerPoint Presentation</vt:lpstr>
      <vt:lpstr>Fluage</vt:lpstr>
      <vt:lpstr>QUESTION N°1</vt:lpstr>
      <vt:lpstr>PowerPoint Presentation</vt:lpstr>
      <vt:lpstr>QUESTION N°2</vt:lpstr>
      <vt:lpstr>QUESTION N°2</vt:lpstr>
      <vt:lpstr>QUESTION N°3</vt:lpstr>
      <vt:lpstr>QUESTION N°3</vt:lpstr>
      <vt:lpstr>QUESTION N°4</vt:lpstr>
      <vt:lpstr>QUESTION N°4</vt:lpstr>
      <vt:lpstr>Les matériaux utilisés en aéronautique </vt:lpstr>
      <vt:lpstr>Les matériaux utilisés en aéronautique </vt:lpstr>
      <vt:lpstr>Les matériaux utilisés en aéronautique </vt:lpstr>
      <vt:lpstr>Alliages Fer- Carbone</vt:lpstr>
      <vt:lpstr>Les aciers ordinaires ou non alliés</vt:lpstr>
      <vt:lpstr>PowerPoint Presentation</vt:lpstr>
      <vt:lpstr>Les aciers faiblement alliés</vt:lpstr>
      <vt:lpstr>Les aciers faiblement alliés: Désignation normalisée</vt:lpstr>
      <vt:lpstr>Les aciers fortement alliés</vt:lpstr>
      <vt:lpstr>Les aciers fortement alliés: Désignation normalisée</vt:lpstr>
      <vt:lpstr>Alliages légers</vt:lpstr>
      <vt:lpstr>Alliages légers</vt:lpstr>
      <vt:lpstr>Alliages légers: Désignation alphanumérique</vt:lpstr>
      <vt:lpstr>Alliages légers: Désignation Numérique</vt:lpstr>
      <vt:lpstr>Les Alliages légers non trempant</vt:lpstr>
      <vt:lpstr>PowerPoint Presentation</vt:lpstr>
      <vt:lpstr>Les Alliages légers non trempant Alliages aluminium - silicium</vt:lpstr>
      <vt:lpstr>Les Alliages Légers Trempant</vt:lpstr>
      <vt:lpstr>Les Alliages Légers Trempant Alliages Aluminium - Cuivre</vt:lpstr>
      <vt:lpstr>Les Alliages Légers Trempant:  Alliages Aluminium – Cuivre (suite)</vt:lpstr>
      <vt:lpstr>Les Alliages Légers Trempant Alliages Aluminium - Cuivre</vt:lpstr>
      <vt:lpstr>PowerPoint Presentation</vt:lpstr>
      <vt:lpstr>PowerPoint Presentation</vt:lpstr>
      <vt:lpstr>Les Traitements Thermiques</vt:lpstr>
      <vt:lpstr>PowerPoint Presentation</vt:lpstr>
      <vt:lpstr>PowerPoint Presentation</vt:lpstr>
      <vt:lpstr>PowerPoint Presentation</vt:lpstr>
      <vt:lpstr>QUESTION N°1</vt:lpstr>
      <vt:lpstr>QUESTION N°1</vt:lpstr>
      <vt:lpstr>QUESTION N°2</vt:lpstr>
      <vt:lpstr>QUESTION N°2</vt:lpstr>
      <vt:lpstr>QUESTION N°3</vt:lpstr>
      <vt:lpstr>QUESTION N°3</vt:lpstr>
      <vt:lpstr>QUESTION N°4</vt:lpstr>
      <vt:lpstr>QUESTION N°4</vt:lpstr>
      <vt:lpstr>QUESTION N°5</vt:lpstr>
      <vt:lpstr>QUESTION N°5</vt:lpstr>
      <vt:lpstr>PowerPoint Presentation</vt:lpstr>
      <vt:lpstr>PowerPoint Presentation</vt:lpstr>
      <vt:lpstr>Caractéristiques des composites</vt:lpstr>
      <vt:lpstr>PowerPoint Presentation</vt:lpstr>
      <vt:lpstr>Matériaux composites: Constitution</vt:lpstr>
      <vt:lpstr>Matériaux composites: Les Fibres ou armature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Matériaux composites: Différentes formes et orientation des fibres</vt:lpstr>
      <vt:lpstr>Matériaux composites: Les Matrices ou liant</vt:lpstr>
      <vt:lpstr>Matériaux composites: Les Matrices ou liant</vt:lpstr>
      <vt:lpstr>Matériaux composites: Les Matrices métalliques</vt:lpstr>
      <vt:lpstr>Matériaux composites: Matrices organiques ou résines</vt:lpstr>
      <vt:lpstr>Matériaux composites: Matrices organiques ou résines</vt:lpstr>
      <vt:lpstr>Matériaux composites: Principe D’élaboration D’une Pièce</vt:lpstr>
      <vt:lpstr>Matériaux composites: La Structure sandwich</vt:lpstr>
      <vt:lpstr>Matériaux composites: La Structure sandwich</vt:lpstr>
      <vt:lpstr>Matériaux composites: La Structure sandwich</vt:lpstr>
      <vt:lpstr>PowerPoint Presentation</vt:lpstr>
      <vt:lpstr>Matériaux composites: La Structure monolithique</vt:lpstr>
      <vt:lpstr>PowerPoint Presentation</vt:lpstr>
      <vt:lpstr>Matériaux composites: La Structure monolithique Revêtement auto-raidi</vt:lpstr>
      <vt:lpstr>Matériaux composites: La Structure monolithique</vt:lpstr>
      <vt:lpstr>PowerPoint Presentation</vt:lpstr>
      <vt:lpstr>PowerPoint Presentation</vt:lpstr>
      <vt:lpstr>QUESTION N°8</vt:lpstr>
      <vt:lpstr>QU ESTION N°9</vt:lpstr>
      <vt:lpstr>QUESTION N°9</vt:lpstr>
      <vt:lpstr>QUESTION N°10</vt:lpstr>
      <vt:lpstr>QUESTION N°10</vt:lpstr>
      <vt:lpstr>QUESTION N°11</vt:lpstr>
      <vt:lpstr>QUESTION N°11</vt:lpstr>
      <vt:lpstr>QUESTION N°12</vt:lpstr>
      <vt:lpstr>QUESTION N°12</vt:lpstr>
      <vt:lpstr>QUESTION N°13</vt:lpstr>
      <vt:lpstr>QUESTION N°13</vt:lpstr>
      <vt:lpstr>QUESTION N°14</vt:lpstr>
      <vt:lpstr>QUESTION N°14</vt:lpstr>
      <vt:lpstr>QUESTION N°15</vt:lpstr>
      <vt:lpstr>QUESTION N°15</vt:lpstr>
      <vt:lpstr>QUESTION N°16</vt:lpstr>
      <vt:lpstr>QUESTION N°16</vt:lpstr>
      <vt:lpstr>QUESTION N°17</vt:lpstr>
      <vt:lpstr>QUESTION N°17</vt:lpstr>
      <vt:lpstr>QUESTION N°8</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Alliages et matériaux utilisés en construction aéronautique</dc:title>
  <dc:creator>Microsoft</dc:creator>
  <cp:lastModifiedBy>A Youssef OUADINE</cp:lastModifiedBy>
  <cp:revision>128</cp:revision>
  <dcterms:created xsi:type="dcterms:W3CDTF">2020-10-24T18:40:46Z</dcterms:created>
  <dcterms:modified xsi:type="dcterms:W3CDTF">2023-01-05T11:11:08Z</dcterms:modified>
</cp:coreProperties>
</file>